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4" r:id="rId1"/>
    <p:sldMasterId id="2147483675" r:id="rId2"/>
  </p:sldMasterIdLst>
  <p:notesMasterIdLst>
    <p:notesMasterId r:id="rId14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</p:sldIdLst>
  <p:sldSz cx="9144000" cy="5143500" type="screen16x9"/>
  <p:notesSz cx="6858000" cy="9144000"/>
  <p:embeddedFontLst>
    <p:embeddedFont>
      <p:font typeface="Montserrat" pitchFamily="2" charset="77"/>
      <p:regular r:id="rId144"/>
      <p:bold r:id="rId145"/>
      <p:italic r:id="rId146"/>
      <p:boldItalic r:id="rId147"/>
    </p:embeddedFont>
    <p:embeddedFont>
      <p:font typeface="Montserrat SemiBold" pitchFamily="2" charset="77"/>
      <p:regular r:id="rId148"/>
      <p:bold r:id="rId149"/>
      <p:italic r:id="rId150"/>
      <p:boldItalic r:id="rId1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orient="horz" pos="14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64"/>
  </p:normalViewPr>
  <p:slideViewPr>
    <p:cSldViewPr snapToGrid="0">
      <p:cViewPr varScale="1">
        <p:scale>
          <a:sx n="140" d="100"/>
          <a:sy n="140" d="100"/>
        </p:scale>
        <p:origin x="208" y="240"/>
      </p:cViewPr>
      <p:guideLst>
        <p:guide pos="2880"/>
        <p:guide orient="horz" pos="14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font" Target="fonts/font6.fntdata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font" Target="fonts/font7.fntdata"/><Relationship Id="rId155" Type="http://schemas.openxmlformats.org/officeDocument/2006/relationships/tableStyles" Target="tableStyle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font" Target="fonts/font8.fntdata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font" Target="fonts/font3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font" Target="fonts/font4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viewProps" Target="viewProp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notesMaster" Target="notesMasters/notesMaster1.xml"/><Relationship Id="rId148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theme" Target="theme/theme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font" Target="fonts/font1.fntdata"/><Relationship Id="rId90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62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29292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n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  <p:extLst>
    <p:ext uri="{620B2872-D7B9-4A21-9093-7833F8D536E1}">
      <p15:sldGuideLst xmlns:p15="http://schemas.microsoft.com/office/powerpoint/2012/main">
        <p15:guide id="1" orient="horz" pos="2436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21e6c5d78f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21e6c5d78f_0_4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135" name="Google Shape;135;g121e6c5d78f_0_444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first in sequence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231ff614eb_0_1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231ff614eb_0_10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06" name="Google Shape;206;g1231ff614eb_0_1017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121e6c5d78f_0_10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121e6c5d78f_0_10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100</a:t>
            </a:fld>
            <a:endParaRPr/>
          </a:p>
        </p:txBody>
      </p:sp>
      <p:sp>
        <p:nvSpPr>
          <p:cNvPr id="1011" name="Google Shape;1011;g121e6c5d78f_0_1097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121e6c5d7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121e6c5d78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101</a:t>
            </a:fld>
            <a:endParaRPr/>
          </a:p>
        </p:txBody>
      </p:sp>
      <p:sp>
        <p:nvSpPr>
          <p:cNvPr id="1017" name="Google Shape;1017;g121e6c5d78f_0_0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121e6c5d78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121e6c5d78f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102</a:t>
            </a:fld>
            <a:endParaRPr/>
          </a:p>
        </p:txBody>
      </p:sp>
      <p:sp>
        <p:nvSpPr>
          <p:cNvPr id="1023" name="Google Shape;1023;g121e6c5d78f_0_10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121e6c5d78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" name="Google Shape;1028;g121e6c5d78f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103</a:t>
            </a:fld>
            <a:endParaRPr/>
          </a:p>
        </p:txBody>
      </p:sp>
      <p:sp>
        <p:nvSpPr>
          <p:cNvPr id="1029" name="Google Shape;1029;g121e6c5d78f_0_15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121e6c5d78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Google Shape;1035;g121e6c5d78f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104</a:t>
            </a:fld>
            <a:endParaRPr/>
          </a:p>
        </p:txBody>
      </p:sp>
      <p:sp>
        <p:nvSpPr>
          <p:cNvPr id="1036" name="Google Shape;1036;g121e6c5d78f_0_21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121e6c5d78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121e6c5d78f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105</a:t>
            </a:fld>
            <a:endParaRPr/>
          </a:p>
        </p:txBody>
      </p:sp>
      <p:sp>
        <p:nvSpPr>
          <p:cNvPr id="1043" name="Google Shape;1043;g121e6c5d78f_0_27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21e6c5d78f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21e6c5d78f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106</a:t>
            </a:fld>
            <a:endParaRPr/>
          </a:p>
        </p:txBody>
      </p:sp>
      <p:sp>
        <p:nvSpPr>
          <p:cNvPr id="1051" name="Google Shape;1051;g121e6c5d78f_0_34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121e6c5d78f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121e6c5d78f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107</a:t>
            </a:fld>
            <a:endParaRPr/>
          </a:p>
        </p:txBody>
      </p:sp>
      <p:sp>
        <p:nvSpPr>
          <p:cNvPr id="1057" name="Google Shape;1057;g121e6c5d78f_0_39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121e6c5d78f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" name="Google Shape;1063;g121e6c5d78f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108</a:t>
            </a:fld>
            <a:endParaRPr/>
          </a:p>
        </p:txBody>
      </p:sp>
      <p:sp>
        <p:nvSpPr>
          <p:cNvPr id="1064" name="Google Shape;1064;g121e6c5d78f_0_45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121e6c5d78f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121e6c5d78f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109</a:t>
            </a:fld>
            <a:endParaRPr/>
          </a:p>
        </p:txBody>
      </p:sp>
      <p:sp>
        <p:nvSpPr>
          <p:cNvPr id="1071" name="Google Shape;1071;g121e6c5d78f_0_51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231ff614eb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231ff614eb_0_10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216" name="Google Shape;216;g1231ff614eb_0_1027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121e6c5d78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7" name="Google Shape;1077;g121e6c5d78f_0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110</a:t>
            </a:fld>
            <a:endParaRPr/>
          </a:p>
        </p:txBody>
      </p:sp>
      <p:sp>
        <p:nvSpPr>
          <p:cNvPr id="1078" name="Google Shape;1078;g121e6c5d78f_0_57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121e6c5d78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121e6c5d78f_0_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111</a:t>
            </a:fld>
            <a:endParaRPr/>
          </a:p>
        </p:txBody>
      </p:sp>
      <p:sp>
        <p:nvSpPr>
          <p:cNvPr id="1084" name="Google Shape;1084;g121e6c5d78f_0_62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121e6c5d78f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121e6c5d78f_0_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112</a:t>
            </a:fld>
            <a:endParaRPr/>
          </a:p>
        </p:txBody>
      </p:sp>
      <p:sp>
        <p:nvSpPr>
          <p:cNvPr id="1091" name="Google Shape;1091;g121e6c5d78f_0_68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121e6c5d78f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121e6c5d78f_0_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113</a:t>
            </a:fld>
            <a:endParaRPr/>
          </a:p>
        </p:txBody>
      </p:sp>
      <p:sp>
        <p:nvSpPr>
          <p:cNvPr id="1098" name="Google Shape;1098;g121e6c5d78f_0_74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121e6c5d78f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121e6c5d78f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114</a:t>
            </a:fld>
            <a:endParaRPr/>
          </a:p>
        </p:txBody>
      </p:sp>
      <p:sp>
        <p:nvSpPr>
          <p:cNvPr id="1105" name="Google Shape;1105;g121e6c5d78f_0_80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121e6c5d78f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0" name="Google Shape;1110;g121e6c5d78f_0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115</a:t>
            </a:fld>
            <a:endParaRPr/>
          </a:p>
        </p:txBody>
      </p:sp>
      <p:sp>
        <p:nvSpPr>
          <p:cNvPr id="1111" name="Google Shape;1111;g121e6c5d78f_0_85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124a9bd508d_0_62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g124a9bd508d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121e6c5d78f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121e6c5d78f_0_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117</a:t>
            </a:fld>
            <a:endParaRPr/>
          </a:p>
        </p:txBody>
      </p:sp>
      <p:sp>
        <p:nvSpPr>
          <p:cNvPr id="1128" name="Google Shape;1128;g121e6c5d78f_0_91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124a9bd508d_0_0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g124a9bd50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121e6c5d78f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" name="Google Shape;1144;g121e6c5d78f_0_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119</a:t>
            </a:fld>
            <a:endParaRPr/>
          </a:p>
        </p:txBody>
      </p:sp>
      <p:sp>
        <p:nvSpPr>
          <p:cNvPr id="1145" name="Google Shape;1145;g121e6c5d78f_0_97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231ff614eb_0_10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231ff614eb_0_10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26" name="Google Shape;226;g1231ff614eb_0_1037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g121e6c5d78f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0" name="Google Shape;1150;g121e6c5d78f_0_1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120</a:t>
            </a:fld>
            <a:endParaRPr/>
          </a:p>
        </p:txBody>
      </p:sp>
      <p:sp>
        <p:nvSpPr>
          <p:cNvPr id="1151" name="Google Shape;1151;g121e6c5d78f_0_102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121e6c5d78f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121e6c5d78f_0_1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121</a:t>
            </a:fld>
            <a:endParaRPr/>
          </a:p>
        </p:txBody>
      </p:sp>
      <p:sp>
        <p:nvSpPr>
          <p:cNvPr id="1159" name="Google Shape;1159;g121e6c5d78f_0_109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121e6c5d78f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6" name="Google Shape;1166;g121e6c5d78f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122</a:t>
            </a:fld>
            <a:endParaRPr/>
          </a:p>
        </p:txBody>
      </p:sp>
      <p:sp>
        <p:nvSpPr>
          <p:cNvPr id="1167" name="Google Shape;1167;g121e6c5d78f_0_116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121e6c5d78f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121e6c5d78f_0_1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123</a:t>
            </a:fld>
            <a:endParaRPr/>
          </a:p>
        </p:txBody>
      </p:sp>
      <p:sp>
        <p:nvSpPr>
          <p:cNvPr id="1175" name="Google Shape;1175;g121e6c5d78f_0_123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121e6c5d78f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121e6c5d78f_0_1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124</a:t>
            </a:fld>
            <a:endParaRPr/>
          </a:p>
        </p:txBody>
      </p:sp>
      <p:sp>
        <p:nvSpPr>
          <p:cNvPr id="1183" name="Google Shape;1183;g121e6c5d78f_0_130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21e6c5d78f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21e6c5d78f_0_1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125</a:t>
            </a:fld>
            <a:endParaRPr/>
          </a:p>
        </p:txBody>
      </p:sp>
      <p:sp>
        <p:nvSpPr>
          <p:cNvPr id="1191" name="Google Shape;1191;g121e6c5d78f_0_137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121e6c5d78f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8" name="Google Shape;1198;g121e6c5d78f_0_1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126</a:t>
            </a:fld>
            <a:endParaRPr/>
          </a:p>
        </p:txBody>
      </p:sp>
      <p:sp>
        <p:nvSpPr>
          <p:cNvPr id="1199" name="Google Shape;1199;g121e6c5d78f_0_144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g121e6c5d78f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6" name="Google Shape;1206;g121e6c5d78f_0_1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127</a:t>
            </a:fld>
            <a:endParaRPr/>
          </a:p>
        </p:txBody>
      </p:sp>
      <p:sp>
        <p:nvSpPr>
          <p:cNvPr id="1207" name="Google Shape;1207;g121e6c5d78f_0_151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121e6c5d78f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121e6c5d78f_0_1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128</a:t>
            </a:fld>
            <a:endParaRPr/>
          </a:p>
        </p:txBody>
      </p:sp>
      <p:sp>
        <p:nvSpPr>
          <p:cNvPr id="1215" name="Google Shape;1215;g121e6c5d78f_0_158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g121e6c5d78f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0" name="Google Shape;1220;g121e6c5d78f_0_1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129</a:t>
            </a:fld>
            <a:endParaRPr/>
          </a:p>
        </p:txBody>
      </p:sp>
      <p:sp>
        <p:nvSpPr>
          <p:cNvPr id="1221" name="Google Shape;1221;g121e6c5d78f_0_163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231ff614eb_0_1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231ff614eb_0_10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236" name="Google Shape;236;g1231ff614eb_0_1045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121e6c5d78f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121e6c5d78f_0_1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130</a:t>
            </a:fld>
            <a:endParaRPr/>
          </a:p>
        </p:txBody>
      </p:sp>
      <p:sp>
        <p:nvSpPr>
          <p:cNvPr id="1229" name="Google Shape;1229;g121e6c5d78f_0_170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121e6c5d78f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121e6c5d78f_0_1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131</a:t>
            </a:fld>
            <a:endParaRPr/>
          </a:p>
        </p:txBody>
      </p:sp>
      <p:sp>
        <p:nvSpPr>
          <p:cNvPr id="1237" name="Google Shape;1237;g121e6c5d78f_0_177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121e6c5d78f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121e6c5d78f_0_1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132</a:t>
            </a:fld>
            <a:endParaRPr/>
          </a:p>
        </p:txBody>
      </p:sp>
      <p:sp>
        <p:nvSpPr>
          <p:cNvPr id="1248" name="Google Shape;1248;g121e6c5d78f_0_187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121e6c5d78f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121e6c5d78f_0_1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133</a:t>
            </a:fld>
            <a:endParaRPr/>
          </a:p>
        </p:txBody>
      </p:sp>
      <p:sp>
        <p:nvSpPr>
          <p:cNvPr id="1258" name="Google Shape;1258;g121e6c5d78f_0_196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121e6c5d78f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121e6c5d78f_0_2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134</a:t>
            </a:fld>
            <a:endParaRPr/>
          </a:p>
        </p:txBody>
      </p:sp>
      <p:sp>
        <p:nvSpPr>
          <p:cNvPr id="1268" name="Google Shape;1268;g121e6c5d78f_0_205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121e6c5d78f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121e6c5d78f_0_2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135</a:t>
            </a:fld>
            <a:endParaRPr/>
          </a:p>
        </p:txBody>
      </p:sp>
      <p:sp>
        <p:nvSpPr>
          <p:cNvPr id="1279" name="Google Shape;1279;g121e6c5d78f_0_215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21e6c5d78f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21e6c5d78f_0_2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136</a:t>
            </a:fld>
            <a:endParaRPr/>
          </a:p>
        </p:txBody>
      </p:sp>
      <p:sp>
        <p:nvSpPr>
          <p:cNvPr id="1290" name="Google Shape;1290;g121e6c5d78f_0_225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121e6c5d78f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121e6c5d78f_0_2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137</a:t>
            </a:fld>
            <a:endParaRPr/>
          </a:p>
        </p:txBody>
      </p:sp>
      <p:sp>
        <p:nvSpPr>
          <p:cNvPr id="1300" name="Google Shape;1300;g121e6c5d78f_0_234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121e6c5d78f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121e6c5d78f_0_2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138</a:t>
            </a:fld>
            <a:endParaRPr/>
          </a:p>
        </p:txBody>
      </p:sp>
      <p:sp>
        <p:nvSpPr>
          <p:cNvPr id="1310" name="Google Shape;1310;g121e6c5d78f_0_243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121e6c5d78f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121e6c5d78f_0_2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139</a:t>
            </a:fld>
            <a:endParaRPr/>
          </a:p>
        </p:txBody>
      </p:sp>
      <p:sp>
        <p:nvSpPr>
          <p:cNvPr id="1320" name="Google Shape;1320;g121e6c5d78f_0_252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231ff614eb_0_10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231ff614eb_0_10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242" name="Google Shape;242;g1231ff614eb_0_1050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21e6c5d78f_0_1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21e6c5d78f_0_11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140</a:t>
            </a:fld>
            <a:endParaRPr/>
          </a:p>
        </p:txBody>
      </p:sp>
      <p:sp>
        <p:nvSpPr>
          <p:cNvPr id="1331" name="Google Shape;1331;g121e6c5d78f_0_1164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231ff614eb_0_1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231ff614eb_0_10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256" name="Google Shape;256;g1231ff614eb_0_1070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231ff614eb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231ff614eb_0_4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266" name="Google Shape;266;g1231ff614eb_0_469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second in sequence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231ff614eb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231ff614eb_0_4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272" name="Google Shape;272;g1231ff614eb_0_475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231ff614eb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231ff614eb_0_4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278" name="Google Shape;278;g1231ff614eb_0_480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231ff614eb_0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231ff614eb_0_4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291" name="Google Shape;291;g1231ff614eb_0_491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231ff614eb_0_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231ff614eb_0_9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41" name="Google Shape;141;g1231ff614eb_0_962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231ff614eb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231ff614eb_0_4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297" name="Google Shape;297;g1231ff614eb_0_496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231ff614eb_0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231ff614eb_0_5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306" name="Google Shape;306;g1231ff614eb_0_507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231ff614eb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231ff614eb_0_5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312" name="Google Shape;312;g1231ff614eb_0_512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231ff614eb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231ff614eb_0_5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323" name="Google Shape;323;g1231ff614eb_0_523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231ff614eb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231ff614eb_0_5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329" name="Google Shape;329;g1231ff614eb_0_538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231ff614eb_0_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231ff614eb_0_5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337" name="Google Shape;337;g1231ff614eb_0_568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231ff614eb_0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231ff614eb_0_5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343" name="Google Shape;343;g1231ff614eb_0_573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31ff614eb_0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231ff614eb_0_6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355" name="Google Shape;355;g1231ff614eb_0_615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231ff614eb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231ff614eb_0_2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365" name="Google Shape;365;g1231ff614eb_0_212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third in sequence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231ff614eb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1231ff614eb_0_2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sp>
        <p:nvSpPr>
          <p:cNvPr id="371" name="Google Shape;371;g1231ff614eb_0_218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231ff614eb_0_9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231ff614eb_0_9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47" name="Google Shape;147;g1231ff614eb_0_967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231ff614eb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231ff614eb_0_2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sp>
        <p:nvSpPr>
          <p:cNvPr id="377" name="Google Shape;377;g1231ff614eb_0_223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231ff614eb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231ff614eb_0_2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sp>
        <p:nvSpPr>
          <p:cNvPr id="388" name="Google Shape;388;g1231ff614eb_0_234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231ff614eb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231ff614eb_0_2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394" name="Google Shape;394;g1231ff614eb_0_239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231ff614eb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1231ff614eb_0_2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sp>
        <p:nvSpPr>
          <p:cNvPr id="406" name="Google Shape;406;g1231ff614eb_0_250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231ff614eb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231ff614eb_0_2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412" name="Google Shape;412;g1231ff614eb_0_255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231ff614eb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231ff614eb_0_2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sp>
        <p:nvSpPr>
          <p:cNvPr id="423" name="Google Shape;423;g1231ff614eb_0_264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231ff614eb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231ff614eb_0_2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sp>
        <p:nvSpPr>
          <p:cNvPr id="429" name="Google Shape;429;g1231ff614eb_0_269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231ff614eb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231ff614eb_0_2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sp>
        <p:nvSpPr>
          <p:cNvPr id="439" name="Google Shape;439;g1231ff614eb_0_279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231ff614eb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231ff614eb_0_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sp>
        <p:nvSpPr>
          <p:cNvPr id="449" name="Google Shape;449;g1231ff614eb_0_289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231ff614eb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231ff614eb_0_2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sp>
        <p:nvSpPr>
          <p:cNvPr id="459" name="Google Shape;459;g1231ff614eb_0_299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231ff614eb_0_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231ff614eb_0_9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58" name="Google Shape;158;g1231ff614eb_0_974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231ff614eb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231ff614eb_0_3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sp>
        <p:nvSpPr>
          <p:cNvPr id="469" name="Google Shape;469;g1231ff614eb_0_309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231ff614eb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231ff614eb_0_3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sp>
        <p:nvSpPr>
          <p:cNvPr id="475" name="Google Shape;475;g1231ff614eb_0_314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231ff614eb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231ff614eb_0_3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  <p:sp>
        <p:nvSpPr>
          <p:cNvPr id="499" name="Google Shape;499;g1231ff614eb_0_391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231ff614eb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1231ff614eb_0_3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  <p:sp>
        <p:nvSpPr>
          <p:cNvPr id="517" name="Google Shape;517;g1231ff614eb_0_332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21e6c5d78f_0_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21e6c5d78f_0_8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  <p:sp>
        <p:nvSpPr>
          <p:cNvPr id="527" name="Google Shape;527;g121e6c5d78f_0_841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21e6c5d78f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21e6c5d78f_0_7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  <p:sp>
        <p:nvSpPr>
          <p:cNvPr id="533" name="Google Shape;533;g121e6c5d78f_0_707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21e6c5d78f_0_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21e6c5d78f_0_7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  <p:sp>
        <p:nvSpPr>
          <p:cNvPr id="540" name="Google Shape;540;g121e6c5d78f_0_774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21e6c5d78f_0_10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21e6c5d78f_0_10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  <p:sp>
        <p:nvSpPr>
          <p:cNvPr id="547" name="Google Shape;547;g121e6c5d78f_0_1092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231ff614eb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231ff614eb_0_7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  <p:sp>
        <p:nvSpPr>
          <p:cNvPr id="553" name="Google Shape;553;g1231ff614eb_0_777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fourth in sequence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231ff614eb_0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1231ff614eb_0_7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  <p:sp>
        <p:nvSpPr>
          <p:cNvPr id="559" name="Google Shape;559;g1231ff614eb_0_783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231ff614eb_0_9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231ff614eb_0_9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64" name="Google Shape;164;g1231ff614eb_0_979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231ff614eb_0_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1231ff614eb_0_7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  <p:sp>
        <p:nvSpPr>
          <p:cNvPr id="565" name="Google Shape;565;g1231ff614eb_0_788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231ff614eb_0_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231ff614eb_0_8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  <p:sp>
        <p:nvSpPr>
          <p:cNvPr id="572" name="Google Shape;572;g1231ff614eb_0_801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231ff614eb_0_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1231ff614eb_0_8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  <p:sp>
        <p:nvSpPr>
          <p:cNvPr id="578" name="Google Shape;578;g1231ff614eb_0_806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231ff614eb_0_8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1231ff614eb_0_8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  <p:sp>
        <p:nvSpPr>
          <p:cNvPr id="585" name="Google Shape;585;g1231ff614eb_0_815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231ff614eb_0_8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1231ff614eb_0_8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  <p:sp>
        <p:nvSpPr>
          <p:cNvPr id="591" name="Google Shape;591;g1231ff614eb_0_820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231ff614eb_0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1231ff614eb_0_8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  <p:sp>
        <p:nvSpPr>
          <p:cNvPr id="602" name="Google Shape;602;g1231ff614eb_0_831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124a9bd508d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124a9bd508d_0_1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  <p:sp>
        <p:nvSpPr>
          <p:cNvPr id="608" name="Google Shape;608;g124a9bd508d_0_195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231ff614eb_0_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1231ff614eb_0_8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  <p:sp>
        <p:nvSpPr>
          <p:cNvPr id="618" name="Google Shape;618;g1231ff614eb_0_891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124a9bd508d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124a9bd508d_0_2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  <p:sp>
        <p:nvSpPr>
          <p:cNvPr id="628" name="Google Shape;628;g124a9bd508d_0_262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124a9bd508d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124a9bd508d_0_3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  <p:sp>
        <p:nvSpPr>
          <p:cNvPr id="638" name="Google Shape;638;g124a9bd508d_0_329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231ff614eb_0_9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231ff614eb_0_9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73" name="Google Shape;173;g1231ff614eb_0_986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231ff614eb_0_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231ff614eb_0_8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  <p:sp>
        <p:nvSpPr>
          <p:cNvPr id="646" name="Google Shape;646;g1231ff614eb_0_844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231ff614eb_0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231ff614eb_0_8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  <p:sp>
        <p:nvSpPr>
          <p:cNvPr id="652" name="Google Shape;652;g1231ff614eb_0_849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1231ff614eb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1231ff614eb_0_8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  <p:sp>
        <p:nvSpPr>
          <p:cNvPr id="672" name="Google Shape;672;g1231ff614eb_0_861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1f967d7706_2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11f967d7706_2_1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  <p:sp>
        <p:nvSpPr>
          <p:cNvPr id="682" name="Google Shape;682;g11f967d7706_2_122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fifth in sequence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1f967d7706_2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11f967d7706_2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  <p:sp>
        <p:nvSpPr>
          <p:cNvPr id="688" name="Google Shape;688;g11f967d7706_2_76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11f967d7706_2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11f967d7706_2_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65</a:t>
            </a:fld>
            <a:endParaRPr/>
          </a:p>
        </p:txBody>
      </p:sp>
      <p:sp>
        <p:nvSpPr>
          <p:cNvPr id="694" name="Google Shape;694;g11f967d7706_2_66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11f34dcbc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11f34dcbcb3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  <p:sp>
        <p:nvSpPr>
          <p:cNvPr id="703" name="Google Shape;703;g11f34dcbcb3_0_6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1f34dcbcb3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11f34dcbcb3_0_3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67</a:t>
            </a:fld>
            <a:endParaRPr/>
          </a:p>
        </p:txBody>
      </p:sp>
      <p:sp>
        <p:nvSpPr>
          <p:cNvPr id="709" name="Google Shape;709;g11f34dcbcb3_0_374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11f34dcbcb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11f34dcbcb3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68</a:t>
            </a:fld>
            <a:endParaRPr/>
          </a:p>
        </p:txBody>
      </p:sp>
      <p:sp>
        <p:nvSpPr>
          <p:cNvPr id="720" name="Google Shape;720;g11f34dcbcb3_0_24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11f967d7706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11f967d7706_2_1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69</a:t>
            </a:fld>
            <a:endParaRPr/>
          </a:p>
        </p:txBody>
      </p:sp>
      <p:sp>
        <p:nvSpPr>
          <p:cNvPr id="726" name="Google Shape;726;g11f967d7706_2_133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231ff614eb_0_9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231ff614eb_0_9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79" name="Google Shape;179;g1231ff614eb_0_991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11f34dcbcb3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11f34dcbcb3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70</a:t>
            </a:fld>
            <a:endParaRPr/>
          </a:p>
        </p:txBody>
      </p:sp>
      <p:sp>
        <p:nvSpPr>
          <p:cNvPr id="737" name="Google Shape;737;g11f34dcbcb3_0_34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122f81a4194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122f81a4194_0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71</a:t>
            </a:fld>
            <a:endParaRPr/>
          </a:p>
        </p:txBody>
      </p:sp>
      <p:sp>
        <p:nvSpPr>
          <p:cNvPr id="743" name="Google Shape;743;g122f81a4194_0_52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122f81a4194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122f81a4194_0_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72</a:t>
            </a:fld>
            <a:endParaRPr/>
          </a:p>
        </p:txBody>
      </p:sp>
      <p:sp>
        <p:nvSpPr>
          <p:cNvPr id="753" name="Google Shape;753;g122f81a4194_0_86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122f81a4194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122f81a4194_0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73</a:t>
            </a:fld>
            <a:endParaRPr/>
          </a:p>
        </p:txBody>
      </p:sp>
      <p:sp>
        <p:nvSpPr>
          <p:cNvPr id="763" name="Google Shape;763;g122f81a4194_0_98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122f81a4194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122f81a4194_0_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74</a:t>
            </a:fld>
            <a:endParaRPr/>
          </a:p>
        </p:txBody>
      </p:sp>
      <p:sp>
        <p:nvSpPr>
          <p:cNvPr id="773" name="Google Shape;773;g122f81a4194_0_108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11f34dcbcb3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11f34dcbcb3_0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75</a:t>
            </a:fld>
            <a:endParaRPr/>
          </a:p>
        </p:txBody>
      </p:sp>
      <p:sp>
        <p:nvSpPr>
          <p:cNvPr id="783" name="Google Shape;783;g11f34dcbcb3_0_29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124f186cee2_8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124f186cee2_8_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76</a:t>
            </a:fld>
            <a:endParaRPr/>
          </a:p>
        </p:txBody>
      </p:sp>
      <p:sp>
        <p:nvSpPr>
          <p:cNvPr id="789" name="Google Shape;789;g124f186cee2_8_95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24f186cee2_8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24f186cee2_8_1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77</a:t>
            </a:fld>
            <a:endParaRPr/>
          </a:p>
        </p:txBody>
      </p:sp>
      <p:sp>
        <p:nvSpPr>
          <p:cNvPr id="813" name="Google Shape;813;g124f186cee2_8_119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1231ff614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1231ff614e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78</a:t>
            </a:fld>
            <a:endParaRPr/>
          </a:p>
        </p:txBody>
      </p:sp>
      <p:sp>
        <p:nvSpPr>
          <p:cNvPr id="823" name="Google Shape;823;g1231ff614eb_0_0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sixth in sequence</a:t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1231ff614e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1231ff614eb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79</a:t>
            </a:fld>
            <a:endParaRPr/>
          </a:p>
        </p:txBody>
      </p:sp>
      <p:sp>
        <p:nvSpPr>
          <p:cNvPr id="829" name="Google Shape;829;g1231ff614eb_0_6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31ff614eb_0_1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231ff614eb_0_10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90" name="Google Shape;190;g1231ff614eb_0_1002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1231ff614e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1231ff614eb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80</a:t>
            </a:fld>
            <a:endParaRPr/>
          </a:p>
        </p:txBody>
      </p:sp>
      <p:sp>
        <p:nvSpPr>
          <p:cNvPr id="835" name="Google Shape;835;g1231ff614eb_0_11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1231ff614e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1231ff614eb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81</a:t>
            </a:fld>
            <a:endParaRPr/>
          </a:p>
        </p:txBody>
      </p:sp>
      <p:sp>
        <p:nvSpPr>
          <p:cNvPr id="847" name="Google Shape;847;g1231ff614eb_0_20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1231ff614e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1231ff614eb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82</a:t>
            </a:fld>
            <a:endParaRPr/>
          </a:p>
        </p:txBody>
      </p:sp>
      <p:sp>
        <p:nvSpPr>
          <p:cNvPr id="853" name="Google Shape;853;g1231ff614eb_0_25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1231ff614eb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1231ff614eb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83</a:t>
            </a:fld>
            <a:endParaRPr/>
          </a:p>
        </p:txBody>
      </p:sp>
      <p:sp>
        <p:nvSpPr>
          <p:cNvPr id="865" name="Google Shape;865;g1231ff614eb_0_36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1231ff614eb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1231ff614eb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84</a:t>
            </a:fld>
            <a:endParaRPr/>
          </a:p>
        </p:txBody>
      </p:sp>
      <p:sp>
        <p:nvSpPr>
          <p:cNvPr id="871" name="Google Shape;871;g1231ff614eb_0_41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1231ff614e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1231ff614eb_0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85</a:t>
            </a:fld>
            <a:endParaRPr/>
          </a:p>
        </p:txBody>
      </p:sp>
      <p:sp>
        <p:nvSpPr>
          <p:cNvPr id="880" name="Google Shape;880;g1231ff614eb_0_52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1231ff614eb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1231ff614eb_0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86</a:t>
            </a:fld>
            <a:endParaRPr/>
          </a:p>
        </p:txBody>
      </p:sp>
      <p:sp>
        <p:nvSpPr>
          <p:cNvPr id="886" name="Google Shape;886;g1231ff614eb_0_57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231ff614eb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1231ff614eb_0_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87</a:t>
            </a:fld>
            <a:endParaRPr/>
          </a:p>
        </p:txBody>
      </p:sp>
      <p:sp>
        <p:nvSpPr>
          <p:cNvPr id="896" name="Google Shape;896;g1231ff614eb_0_67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1231ff614e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1231ff614eb_0_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88</a:t>
            </a:fld>
            <a:endParaRPr/>
          </a:p>
        </p:txBody>
      </p:sp>
      <p:sp>
        <p:nvSpPr>
          <p:cNvPr id="906" name="Google Shape;906;g1231ff614eb_0_77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1231ff614eb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1231ff614eb_0_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89</a:t>
            </a:fld>
            <a:endParaRPr/>
          </a:p>
        </p:txBody>
      </p:sp>
      <p:sp>
        <p:nvSpPr>
          <p:cNvPr id="916" name="Google Shape;916;g1231ff614eb_0_87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231ff614eb_0_1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231ff614eb_0_10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96" name="Google Shape;196;g1231ff614eb_0_1007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1231ff614eb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1231ff614eb_0_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90</a:t>
            </a:fld>
            <a:endParaRPr/>
          </a:p>
        </p:txBody>
      </p:sp>
      <p:sp>
        <p:nvSpPr>
          <p:cNvPr id="926" name="Google Shape;926;g1231ff614eb_0_97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231ff614eb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1231ff614eb_0_1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91</a:t>
            </a:fld>
            <a:endParaRPr/>
          </a:p>
        </p:txBody>
      </p:sp>
      <p:sp>
        <p:nvSpPr>
          <p:cNvPr id="932" name="Google Shape;932;g1231ff614eb_0_102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231ff614eb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1231ff614eb_0_1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92</a:t>
            </a:fld>
            <a:endParaRPr/>
          </a:p>
        </p:txBody>
      </p:sp>
      <p:sp>
        <p:nvSpPr>
          <p:cNvPr id="950" name="Google Shape;950;g1231ff614eb_0_126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231ff614eb_0_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231ff614eb_0_7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93</a:t>
            </a:fld>
            <a:endParaRPr/>
          </a:p>
        </p:txBody>
      </p:sp>
      <p:sp>
        <p:nvSpPr>
          <p:cNvPr id="960" name="Google Shape;960;g1231ff614eb_0_709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1231ff614eb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1231ff614eb_0_7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94</a:t>
            </a:fld>
            <a:endParaRPr/>
          </a:p>
        </p:txBody>
      </p:sp>
      <p:sp>
        <p:nvSpPr>
          <p:cNvPr id="966" name="Google Shape;966;g1231ff614eb_0_715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1231ff614eb_0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1231ff614eb_0_7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95</a:t>
            </a:fld>
            <a:endParaRPr/>
          </a:p>
        </p:txBody>
      </p:sp>
      <p:sp>
        <p:nvSpPr>
          <p:cNvPr id="972" name="Google Shape;972;g1231ff614eb_0_720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1231ff614eb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1231ff614eb_0_7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96</a:t>
            </a:fld>
            <a:endParaRPr/>
          </a:p>
        </p:txBody>
      </p:sp>
      <p:sp>
        <p:nvSpPr>
          <p:cNvPr id="981" name="Google Shape;981;g1231ff614eb_0_733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1231ff614eb_0_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1231ff614eb_0_7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97</a:t>
            </a:fld>
            <a:endParaRPr/>
          </a:p>
        </p:txBody>
      </p:sp>
      <p:sp>
        <p:nvSpPr>
          <p:cNvPr id="987" name="Google Shape;987;g1231ff614eb_0_738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1231ff614eb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1231ff614eb_0_7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98</a:t>
            </a:fld>
            <a:endParaRPr/>
          </a:p>
        </p:txBody>
      </p:sp>
      <p:sp>
        <p:nvSpPr>
          <p:cNvPr id="996" name="Google Shape;996;g1231ff614eb_0_747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1231ff614eb_0_7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273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1231ff614eb_0_7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99</a:t>
            </a:fld>
            <a:endParaRPr/>
          </a:p>
        </p:txBody>
      </p:sp>
      <p:sp>
        <p:nvSpPr>
          <p:cNvPr id="1002" name="Google Shape;1002;g1231ff614eb_0_752:notes"/>
          <p:cNvSpPr txBox="1">
            <a:spLocks noGrp="1"/>
          </p:cNvSpPr>
          <p:nvPr>
            <p:ph type="body" idx="1"/>
          </p:nvPr>
        </p:nvSpPr>
        <p:spPr>
          <a:xfrm>
            <a:off x="685800" y="3867150"/>
            <a:ext cx="5486400" cy="459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- Title">
  <p:cSld name="Title Slide 1_3_1_1_1_2_1">
    <p:bg>
      <p:bgPr>
        <a:solidFill>
          <a:srgbClr val="FFFFFF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599750" y="1607775"/>
            <a:ext cx="6706500" cy="1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Montserrat SemiBold"/>
              <a:buNone/>
              <a:defRPr sz="44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505375" y="2919325"/>
            <a:ext cx="4307100" cy="3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2"/>
          </p:nvPr>
        </p:nvSpPr>
        <p:spPr>
          <a:xfrm>
            <a:off x="505375" y="3198263"/>
            <a:ext cx="4307100" cy="3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1_Statement-Purple">
  <p:cSld name="Statement-Orange">
    <p:bg>
      <p:bgPr>
        <a:solidFill>
          <a:schemeClr val="accent3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>
          <a:xfrm>
            <a:off x="192024" y="1398495"/>
            <a:ext cx="8759952" cy="2346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7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" name="Google Shape;55;p11" descr="CS logo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4" b="1228"/>
          <a:stretch/>
        </p:blipFill>
        <p:spPr>
          <a:xfrm>
            <a:off x="0" y="4411793"/>
            <a:ext cx="1929458" cy="731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losing Slide">
  <p:cSld name="Closing Slide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title"/>
          </p:nvPr>
        </p:nvSpPr>
        <p:spPr>
          <a:xfrm>
            <a:off x="220981" y="1790113"/>
            <a:ext cx="877824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7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Presenter">
  <p:cSld name="Title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" y="0"/>
            <a:ext cx="91426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1265950" y="1586175"/>
            <a:ext cx="7832700" cy="8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171563" y="2416875"/>
            <a:ext cx="4307100" cy="3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2"/>
          </p:nvPr>
        </p:nvSpPr>
        <p:spPr>
          <a:xfrm>
            <a:off x="1171563" y="2695813"/>
            <a:ext cx="4307100" cy="3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eaker slide">
  <p:cSld name="CUSTOM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>
            <a:spLocks noGrp="1"/>
          </p:cNvSpPr>
          <p:nvPr>
            <p:ph type="pic" idx="2"/>
          </p:nvPr>
        </p:nvSpPr>
        <p:spPr>
          <a:xfrm>
            <a:off x="4817800" y="973400"/>
            <a:ext cx="3200400" cy="32004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Clr>
                <a:schemeClr val="dk2"/>
              </a:buClr>
              <a:buSzPts val="800"/>
              <a:buFont typeface="Arial"/>
              <a:buNone/>
              <a:defRPr/>
            </a:lvl1pPr>
            <a:lvl2pPr lvl="1" rtl="0">
              <a:buClr>
                <a:schemeClr val="dk2"/>
              </a:buClr>
              <a:buSzPts val="800"/>
              <a:buFont typeface="Arial"/>
              <a:buNone/>
              <a:defRPr/>
            </a:lvl2pPr>
            <a:lvl3pPr lvl="2" rtl="0">
              <a:buClr>
                <a:schemeClr val="dk2"/>
              </a:buClr>
              <a:buSzPts val="800"/>
              <a:buFont typeface="Arial"/>
              <a:buNone/>
              <a:defRPr/>
            </a:lvl3pPr>
            <a:lvl4pPr lvl="3" rtl="0">
              <a:buClr>
                <a:schemeClr val="dk2"/>
              </a:buClr>
              <a:buSzPts val="800"/>
              <a:buFont typeface="Arial"/>
              <a:buNone/>
              <a:defRPr/>
            </a:lvl4pPr>
            <a:lvl5pPr lvl="4" rtl="0">
              <a:buClr>
                <a:schemeClr val="dk2"/>
              </a:buClr>
              <a:buSzPts val="800"/>
              <a:buFont typeface="Arial"/>
              <a:buNone/>
              <a:defRPr/>
            </a:lvl5pPr>
            <a:lvl6pPr lvl="5" rtl="0">
              <a:buClr>
                <a:schemeClr val="dk2"/>
              </a:buClr>
              <a:buSzPts val="800"/>
              <a:buFont typeface="Arial"/>
              <a:buNone/>
              <a:defRPr/>
            </a:lvl6pPr>
            <a:lvl7pPr lvl="6" rtl="0">
              <a:buClr>
                <a:schemeClr val="dk2"/>
              </a:buClr>
              <a:buSzPts val="800"/>
              <a:buFont typeface="Arial"/>
              <a:buNone/>
              <a:defRPr/>
            </a:lvl7pPr>
            <a:lvl8pPr lvl="7" rtl="0">
              <a:buClr>
                <a:schemeClr val="dk2"/>
              </a:buClr>
              <a:buSzPts val="800"/>
              <a:buFont typeface="Arial"/>
              <a:buNone/>
              <a:defRPr/>
            </a:lvl8pPr>
            <a:lvl9pPr lvl="8" rtl="0">
              <a:buClr>
                <a:schemeClr val="dk2"/>
              </a:buClr>
              <a:buSzPts val="8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475800" y="2114550"/>
            <a:ext cx="4096200" cy="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r" rtl="0"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Char char="●"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r" rtl="0"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Char char="○"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r" rtl="0"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Char char="■"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r" rtl="0"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Char char="●"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r" rtl="0"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Char char="○"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r" rtl="0"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Char char="■"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r" rtl="0"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Char char="●"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r" rtl="0"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Char char="○"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r" rtl="0"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Char char="■"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- Title">
  <p:cSld name="Title Slide 1_3_1_1_1_2_1">
    <p:bg>
      <p:bgPr>
        <a:solidFill>
          <a:srgbClr val="FFFFF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599750" y="1607775"/>
            <a:ext cx="6706500" cy="1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Montserrat SemiBold"/>
              <a:buNone/>
              <a:defRPr sz="44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>
            <a:off x="505375" y="2919325"/>
            <a:ext cx="4307100" cy="3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2"/>
          </p:nvPr>
        </p:nvSpPr>
        <p:spPr>
          <a:xfrm>
            <a:off x="505375" y="3198263"/>
            <a:ext cx="4307100" cy="3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Text Left + Content">
  <p:cSld name="Text Left + Conte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202025" y="143925"/>
            <a:ext cx="4293900" cy="1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0" rIns="7315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 SemiBold"/>
              <a:buNone/>
              <a:defRPr sz="3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17"/>
          <p:cNvSpPr txBox="1"/>
          <p:nvPr/>
        </p:nvSpPr>
        <p:spPr>
          <a:xfrm>
            <a:off x="-525780" y="261366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202300" y="1258950"/>
            <a:ext cx="4446000" cy="3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Clr>
                <a:schemeClr val="lt2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_Text + Dot Points">
  <p:cSld name="Text + Dot Poi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201168" y="143932"/>
            <a:ext cx="8637900" cy="1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 SemiBold"/>
              <a:buNone/>
              <a:defRPr sz="3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201168" y="1238250"/>
            <a:ext cx="8637900" cy="3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○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42900" algn="l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■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algn="l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●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algn="l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○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ctr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■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42900" algn="ctr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42900" algn="ctr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○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42900" algn="ctr" rtl="0">
              <a:lnSpc>
                <a:spcPct val="144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"/>
              <a:buChar char="■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_Dot Points Only">
  <p:cSld name="Dot Points 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201168" y="143932"/>
            <a:ext cx="8637900" cy="1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 SemiBold"/>
              <a:buNone/>
              <a:defRPr sz="3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201168" y="1240070"/>
            <a:ext cx="8637900" cy="3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●"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○"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42900" algn="l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■"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algn="l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●"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algn="l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○"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ctr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42900" algn="ctr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42900" algn="ctr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42900" algn="ctr" rtl="0">
              <a:lnSpc>
                <a:spcPct val="144000"/>
              </a:lnSpc>
              <a:spcBef>
                <a:spcPts val="1000"/>
              </a:spcBef>
              <a:spcAft>
                <a:spcPts val="1000"/>
              </a:spcAft>
              <a:buSzPts val="18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_Text Right + Content">
  <p:cSld name="Text Right + Conte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>
            <a:spLocks noGrp="1"/>
          </p:cNvSpPr>
          <p:nvPr>
            <p:ph type="title"/>
          </p:nvPr>
        </p:nvSpPr>
        <p:spPr>
          <a:xfrm>
            <a:off x="4682500" y="143925"/>
            <a:ext cx="4271100" cy="1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0" rIns="7315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 SemiBold"/>
              <a:buNone/>
              <a:defRPr sz="3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" name="Google Shape;96;p20"/>
          <p:cNvSpPr txBox="1"/>
          <p:nvPr/>
        </p:nvSpPr>
        <p:spPr>
          <a:xfrm>
            <a:off x="7546694" y="-63660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1"/>
          </p:nvPr>
        </p:nvSpPr>
        <p:spPr>
          <a:xfrm>
            <a:off x="4682500" y="1310575"/>
            <a:ext cx="4188600" cy="31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Clr>
                <a:schemeClr val="lt2"/>
              </a:buClr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_Content Only">
  <p:cSld name="Content 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201168" y="143932"/>
            <a:ext cx="8637900" cy="1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 SemiBold"/>
              <a:buNone/>
              <a:defRPr sz="3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201175" y="1229600"/>
            <a:ext cx="8637900" cy="3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algn="l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l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l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•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algn="ctr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algn="ctr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algn="ctr" rtl="0">
              <a:lnSpc>
                <a:spcPct val="144000"/>
              </a:lnSpc>
              <a:spcBef>
                <a:spcPts val="1000"/>
              </a:spcBef>
              <a:spcAft>
                <a:spcPts val="1000"/>
              </a:spcAft>
              <a:buClr>
                <a:schemeClr val="lt2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Text Left + Content">
  <p:cSld name="Text Left +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02025" y="143925"/>
            <a:ext cx="4293900" cy="1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0" rIns="7315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 SemiBold"/>
              <a:buNone/>
              <a:defRPr sz="3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7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p3"/>
          <p:cNvSpPr txBox="1"/>
          <p:nvPr/>
        </p:nvSpPr>
        <p:spPr>
          <a:xfrm>
            <a:off x="-525780" y="261366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202300" y="1258950"/>
            <a:ext cx="4446000" cy="3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spcBef>
                <a:spcPts val="1000"/>
              </a:spcBef>
              <a:spcAft>
                <a:spcPts val="1000"/>
              </a:spcAft>
              <a:buClr>
                <a:schemeClr val="lt2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8_Statement-Rose">
  <p:cSld name="Statement-Rose">
    <p:bg>
      <p:bgPr>
        <a:solidFill>
          <a:schemeClr val="l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>
            <a:spLocks noGrp="1"/>
          </p:cNvSpPr>
          <p:nvPr>
            <p:ph type="title"/>
          </p:nvPr>
        </p:nvSpPr>
        <p:spPr>
          <a:xfrm>
            <a:off x="194230" y="1398495"/>
            <a:ext cx="8755500" cy="23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0" rIns="7315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5" name="Google Shape;105;p22" descr="CS logo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2" b="1224"/>
          <a:stretch/>
        </p:blipFill>
        <p:spPr>
          <a:xfrm>
            <a:off x="0" y="4411793"/>
            <a:ext cx="1929459" cy="731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9_Statement-Teal">
  <p:cSld name="Statement-Purple">
    <p:bg>
      <p:bgPr>
        <a:solidFill>
          <a:schemeClr val="accen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3"/>
          <p:cNvSpPr txBox="1">
            <a:spLocks noGrp="1"/>
          </p:cNvSpPr>
          <p:nvPr>
            <p:ph type="title"/>
          </p:nvPr>
        </p:nvSpPr>
        <p:spPr>
          <a:xfrm>
            <a:off x="192024" y="1398495"/>
            <a:ext cx="8760000" cy="23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0" rIns="7315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9" name="Google Shape;109;p23" descr="CS logo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2" b="1224"/>
          <a:stretch/>
        </p:blipFill>
        <p:spPr>
          <a:xfrm>
            <a:off x="0" y="4411793"/>
            <a:ext cx="1929459" cy="731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0_Statement-Coral">
  <p:cSld name="Statement-Teal">
    <p:bg>
      <p:bgPr>
        <a:solidFill>
          <a:schemeClr val="accent2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4"/>
          <p:cNvSpPr txBox="1">
            <a:spLocks noGrp="1"/>
          </p:cNvSpPr>
          <p:nvPr>
            <p:ph type="title"/>
          </p:nvPr>
        </p:nvSpPr>
        <p:spPr>
          <a:xfrm>
            <a:off x="192024" y="1398495"/>
            <a:ext cx="8760000" cy="23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0" rIns="7315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2" name="Google Shape;112;p24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3" name="Google Shape;113;p24" descr="CS logo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2" b="1224"/>
          <a:stretch/>
        </p:blipFill>
        <p:spPr>
          <a:xfrm>
            <a:off x="0" y="4411793"/>
            <a:ext cx="1929459" cy="731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1_Statement-Purple">
  <p:cSld name="Statement-Orange">
    <p:bg>
      <p:bgPr>
        <a:solidFill>
          <a:schemeClr val="accent3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5"/>
          <p:cNvSpPr txBox="1">
            <a:spLocks noGrp="1"/>
          </p:cNvSpPr>
          <p:nvPr>
            <p:ph type="title"/>
          </p:nvPr>
        </p:nvSpPr>
        <p:spPr>
          <a:xfrm>
            <a:off x="192024" y="1398495"/>
            <a:ext cx="8760000" cy="23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7" name="Google Shape;117;p25" descr="CS logo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2" b="1224"/>
          <a:stretch/>
        </p:blipFill>
        <p:spPr>
          <a:xfrm>
            <a:off x="0" y="4411793"/>
            <a:ext cx="1929459" cy="731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losing Slide">
  <p:cSld name="Closing Slide"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6"/>
          <p:cNvSpPr txBox="1">
            <a:spLocks noGrp="1"/>
          </p:cNvSpPr>
          <p:nvPr>
            <p:ph type="title"/>
          </p:nvPr>
        </p:nvSpPr>
        <p:spPr>
          <a:xfrm>
            <a:off x="220981" y="1790113"/>
            <a:ext cx="87783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None/>
              <a:defRPr sz="3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Presenter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7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3" name="Google Shape;123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" y="0"/>
            <a:ext cx="91426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7"/>
          <p:cNvSpPr txBox="1">
            <a:spLocks noGrp="1"/>
          </p:cNvSpPr>
          <p:nvPr>
            <p:ph type="title"/>
          </p:nvPr>
        </p:nvSpPr>
        <p:spPr>
          <a:xfrm>
            <a:off x="1265950" y="1586175"/>
            <a:ext cx="7832700" cy="8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 SemiBold"/>
              <a:buNone/>
              <a:defRPr sz="4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subTitle" idx="1"/>
          </p:nvPr>
        </p:nvSpPr>
        <p:spPr>
          <a:xfrm>
            <a:off x="1171563" y="2416875"/>
            <a:ext cx="4307100" cy="3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subTitle" idx="2"/>
          </p:nvPr>
        </p:nvSpPr>
        <p:spPr>
          <a:xfrm>
            <a:off x="1171563" y="2695813"/>
            <a:ext cx="4307100" cy="3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eaker slide">
  <p:cSld name="CUSTOM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8"/>
          <p:cNvSpPr>
            <a:spLocks noGrp="1"/>
          </p:cNvSpPr>
          <p:nvPr>
            <p:ph type="pic" idx="2"/>
          </p:nvPr>
        </p:nvSpPr>
        <p:spPr>
          <a:xfrm>
            <a:off x="4817800" y="973400"/>
            <a:ext cx="3200400" cy="32004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28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Clr>
                <a:schemeClr val="dk2"/>
              </a:buClr>
              <a:buSzPts val="800"/>
              <a:buFont typeface="Arial"/>
              <a:buNone/>
              <a:defRPr/>
            </a:lvl1pPr>
            <a:lvl2pPr lvl="1" rtl="0">
              <a:buClr>
                <a:schemeClr val="dk2"/>
              </a:buClr>
              <a:buSzPts val="800"/>
              <a:buFont typeface="Arial"/>
              <a:buNone/>
              <a:defRPr/>
            </a:lvl2pPr>
            <a:lvl3pPr lvl="2" rtl="0">
              <a:buClr>
                <a:schemeClr val="dk2"/>
              </a:buClr>
              <a:buSzPts val="800"/>
              <a:buFont typeface="Arial"/>
              <a:buNone/>
              <a:defRPr/>
            </a:lvl3pPr>
            <a:lvl4pPr lvl="3" rtl="0">
              <a:buClr>
                <a:schemeClr val="dk2"/>
              </a:buClr>
              <a:buSzPts val="800"/>
              <a:buFont typeface="Arial"/>
              <a:buNone/>
              <a:defRPr/>
            </a:lvl4pPr>
            <a:lvl5pPr lvl="4" rtl="0">
              <a:buClr>
                <a:schemeClr val="dk2"/>
              </a:buClr>
              <a:buSzPts val="800"/>
              <a:buFont typeface="Arial"/>
              <a:buNone/>
              <a:defRPr/>
            </a:lvl5pPr>
            <a:lvl6pPr lvl="5" rtl="0">
              <a:buClr>
                <a:schemeClr val="dk2"/>
              </a:buClr>
              <a:buSzPts val="800"/>
              <a:buFont typeface="Arial"/>
              <a:buNone/>
              <a:defRPr/>
            </a:lvl6pPr>
            <a:lvl7pPr lvl="6" rtl="0">
              <a:buClr>
                <a:schemeClr val="dk2"/>
              </a:buClr>
              <a:buSzPts val="800"/>
              <a:buFont typeface="Arial"/>
              <a:buNone/>
              <a:defRPr/>
            </a:lvl7pPr>
            <a:lvl8pPr lvl="7" rtl="0">
              <a:buClr>
                <a:schemeClr val="dk2"/>
              </a:buClr>
              <a:buSzPts val="800"/>
              <a:buFont typeface="Arial"/>
              <a:buNone/>
              <a:defRPr/>
            </a:lvl8pPr>
            <a:lvl9pPr lvl="8" rtl="0">
              <a:buClr>
                <a:schemeClr val="dk2"/>
              </a:buClr>
              <a:buSzPts val="8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body" idx="1"/>
          </p:nvPr>
        </p:nvSpPr>
        <p:spPr>
          <a:xfrm>
            <a:off x="475800" y="2114550"/>
            <a:ext cx="4096200" cy="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r" rtl="0"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Char char="●"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330200" algn="r" rtl="0"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Char char="○"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L="1371600" lvl="2" indent="-330200" algn="r" rtl="0"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Char char="■"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L="1828800" lvl="3" indent="-330200" algn="r" rtl="0"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Char char="●"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L="2286000" lvl="4" indent="-330200" algn="r" rtl="0"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Char char="○"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L="2743200" lvl="5" indent="-330200" algn="r" rtl="0"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Char char="■"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3200400" lvl="6" indent="-330200" algn="r" rtl="0"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Char char="●"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3657600" lvl="7" indent="-330200" algn="r" rtl="0"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Char char="○"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4114800" lvl="8" indent="-330200" algn="r" rtl="0"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Char char="■"/>
              <a:defRPr sz="16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_Text + Dot Points">
  <p:cSld name="Text + Dot Poin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7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01168" y="143932"/>
            <a:ext cx="8638032" cy="1017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 SemiBold"/>
              <a:buNone/>
              <a:defRPr sz="3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01168" y="1238250"/>
            <a:ext cx="8637900" cy="3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○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42900" algn="l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■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algn="l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●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algn="l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○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ctr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■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42900" algn="ctr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42900" algn="ctr" rtl="0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○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42900" algn="ctr" rtl="0">
              <a:lnSpc>
                <a:spcPct val="144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"/>
              <a:buChar char="■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_Dot Points Only">
  <p:cSld name="Dot Points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7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201168" y="143932"/>
            <a:ext cx="8638032" cy="1017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 SemiBold"/>
              <a:buNone/>
              <a:defRPr sz="3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201168" y="1240070"/>
            <a:ext cx="8637900" cy="3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●"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○"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42900" algn="l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■"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algn="l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●"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algn="l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○"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ctr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42900" algn="ctr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42900" algn="ctr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42900" algn="ctr">
              <a:lnSpc>
                <a:spcPct val="144000"/>
              </a:lnSpc>
              <a:spcBef>
                <a:spcPts val="1000"/>
              </a:spcBef>
              <a:spcAft>
                <a:spcPts val="1000"/>
              </a:spcAft>
              <a:buSzPts val="18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_Text Right + Content">
  <p:cSld name="Text Right +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4682500" y="143925"/>
            <a:ext cx="4271100" cy="1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0" rIns="7315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 SemiBold"/>
              <a:buNone/>
              <a:defRPr sz="3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7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" name="Google Shape;34;p6"/>
          <p:cNvSpPr txBox="1"/>
          <p:nvPr/>
        </p:nvSpPr>
        <p:spPr>
          <a:xfrm>
            <a:off x="7546694" y="-63660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682500" y="1310575"/>
            <a:ext cx="4188600" cy="31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spcBef>
                <a:spcPts val="1000"/>
              </a:spcBef>
              <a:spcAft>
                <a:spcPts val="1000"/>
              </a:spcAft>
              <a:buClr>
                <a:schemeClr val="lt2"/>
              </a:buClr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_Content Only">
  <p:cSld name="Content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7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201168" y="143932"/>
            <a:ext cx="8638032" cy="1017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 SemiBold"/>
              <a:buNone/>
              <a:defRPr sz="3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201175" y="1229600"/>
            <a:ext cx="8637900" cy="3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4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algn="l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l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l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•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algn="ctr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algn="ctr">
              <a:lnSpc>
                <a:spcPct val="14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algn="ctr">
              <a:lnSpc>
                <a:spcPct val="144000"/>
              </a:lnSpc>
              <a:spcBef>
                <a:spcPts val="1000"/>
              </a:spcBef>
              <a:spcAft>
                <a:spcPts val="1000"/>
              </a:spcAft>
              <a:buClr>
                <a:schemeClr val="lt2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8_Statement-Rose">
  <p:cSld name="Statement-Rose">
    <p:bg>
      <p:bgPr>
        <a:solidFill>
          <a:schemeClr val="lt2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194230" y="1398495"/>
            <a:ext cx="8755540" cy="2346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0" rIns="7315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7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" name="Google Shape;43;p8" descr="CS logo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4" b="1228"/>
          <a:stretch/>
        </p:blipFill>
        <p:spPr>
          <a:xfrm>
            <a:off x="0" y="4411793"/>
            <a:ext cx="1929458" cy="731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9_Statement-Teal">
  <p:cSld name="Statement-Purple">
    <p:bg>
      <p:bgPr>
        <a:solidFill>
          <a:schemeClr val="accen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192024" y="1398495"/>
            <a:ext cx="8759952" cy="2346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0" rIns="7315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7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" name="Google Shape;47;p9" descr="CS logo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4" b="1228"/>
          <a:stretch/>
        </p:blipFill>
        <p:spPr>
          <a:xfrm>
            <a:off x="0" y="4411793"/>
            <a:ext cx="1929458" cy="731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0_Statement-Coral">
  <p:cSld name="Statement-Teal">
    <p:bg>
      <p:bgPr>
        <a:solidFill>
          <a:schemeClr val="accent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192024" y="1398495"/>
            <a:ext cx="8759952" cy="2346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0" rIns="7315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sz="6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7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" name="Google Shape;51;p10" descr="CS logo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4" b="1228"/>
          <a:stretch/>
        </p:blipFill>
        <p:spPr>
          <a:xfrm>
            <a:off x="0" y="4411793"/>
            <a:ext cx="1929458" cy="731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77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201168" y="143933"/>
            <a:ext cx="8752332" cy="10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0" rIns="7315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3000"/>
              <a:buFont typeface="Montserrat SemiBold"/>
              <a:buNone/>
              <a:defRPr sz="3000" i="0" u="none" strike="noStrike" cap="none">
                <a:solidFill>
                  <a:srgbClr val="2B2B2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 SemiBold"/>
              <a:buNone/>
              <a:defRPr sz="1400" i="0" u="none" strike="noStrike" cap="none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 SemiBold"/>
              <a:buNone/>
              <a:defRPr sz="1400" i="0" u="none" strike="noStrike" cap="none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 SemiBold"/>
              <a:buNone/>
              <a:defRPr sz="1400" i="0" u="none" strike="noStrike" cap="none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 SemiBold"/>
              <a:buNone/>
              <a:defRPr sz="1400" i="0" u="none" strike="noStrike" cap="none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 SemiBold"/>
              <a:buNone/>
              <a:defRPr sz="1400" i="0" u="none" strike="noStrike" cap="none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 SemiBold"/>
              <a:buNone/>
              <a:defRPr sz="1400" i="0" u="none" strike="noStrike" cap="none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 SemiBold"/>
              <a:buNone/>
              <a:defRPr sz="1400" i="0" u="none" strike="noStrike" cap="none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 SemiBold"/>
              <a:buNone/>
              <a:defRPr sz="1400" i="0" u="none" strike="noStrike" cap="none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45" b="-68866"/>
          <a:stretch/>
        </p:blipFill>
        <p:spPr>
          <a:xfrm>
            <a:off x="0" y="4550316"/>
            <a:ext cx="1796623" cy="59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>
          <a:blip r:embed="rId1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50" y="4387500"/>
            <a:ext cx="3199626" cy="7671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4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2772">
          <p15:clr>
            <a:srgbClr val="F26B43"/>
          </p15:clr>
        </p15:guide>
        <p15:guide id="4" pos="192">
          <p15:clr>
            <a:srgbClr val="F26B43"/>
          </p15:clr>
        </p15:guide>
        <p15:guide id="5" pos="5568">
          <p15:clr>
            <a:srgbClr val="F26B43"/>
          </p15:clr>
        </p15:guide>
        <p15:guide id="6" pos="240">
          <p15:clr>
            <a:srgbClr val="F26B43"/>
          </p15:clr>
        </p15:guide>
        <p15:guide id="7" pos="720">
          <p15:clr>
            <a:srgbClr val="F26B43"/>
          </p15:clr>
        </p15:guide>
        <p15:guide id="8" pos="768">
          <p15:clr>
            <a:srgbClr val="F26B43"/>
          </p15:clr>
        </p15:guide>
        <p15:guide id="9" pos="1248">
          <p15:clr>
            <a:srgbClr val="F26B43"/>
          </p15:clr>
        </p15:guide>
        <p15:guide id="10" pos="1296">
          <p15:clr>
            <a:srgbClr val="F26B43"/>
          </p15:clr>
        </p15:guide>
        <p15:guide id="11" pos="1776">
          <p15:clr>
            <a:srgbClr val="F26B43"/>
          </p15:clr>
        </p15:guide>
        <p15:guide id="12" pos="1824">
          <p15:clr>
            <a:srgbClr val="F26B43"/>
          </p15:clr>
        </p15:guide>
        <p15:guide id="13" pos="2352">
          <p15:clr>
            <a:srgbClr val="F26B43"/>
          </p15:clr>
        </p15:guide>
        <p15:guide id="14" pos="2304">
          <p15:clr>
            <a:srgbClr val="F26B43"/>
          </p15:clr>
        </p15:guide>
        <p15:guide id="15" pos="2832">
          <p15:clr>
            <a:srgbClr val="F26B43"/>
          </p15:clr>
        </p15:guide>
        <p15:guide id="16" pos="2928">
          <p15:clr>
            <a:srgbClr val="F26B43"/>
          </p15:clr>
        </p15:guide>
        <p15:guide id="17" pos="3456">
          <p15:clr>
            <a:srgbClr val="F26B43"/>
          </p15:clr>
        </p15:guide>
        <p15:guide id="18" pos="3408">
          <p15:clr>
            <a:srgbClr val="F26B43"/>
          </p15:clr>
        </p15:guide>
        <p15:guide id="19" pos="3984">
          <p15:clr>
            <a:srgbClr val="F26B43"/>
          </p15:clr>
        </p15:guide>
        <p15:guide id="20" pos="3936">
          <p15:clr>
            <a:srgbClr val="F26B43"/>
          </p15:clr>
        </p15:guide>
        <p15:guide id="21" pos="4512">
          <p15:clr>
            <a:srgbClr val="F26B43"/>
          </p15:clr>
        </p15:guide>
        <p15:guide id="22" pos="4464">
          <p15:clr>
            <a:srgbClr val="F26B43"/>
          </p15:clr>
        </p15:guide>
        <p15:guide id="23" pos="5040">
          <p15:clr>
            <a:srgbClr val="F26B43"/>
          </p15:clr>
        </p15:guide>
        <p15:guide id="24" pos="4992">
          <p15:clr>
            <a:srgbClr val="F26B43"/>
          </p15:clr>
        </p15:guide>
        <p15:guide id="25" pos="5520">
          <p15:clr>
            <a:srgbClr val="F26B43"/>
          </p15:clr>
        </p15:guide>
        <p15:guide id="26" orient="horz" pos="732">
          <p15:clr>
            <a:srgbClr val="F26B43"/>
          </p15:clr>
        </p15:guide>
        <p15:guide id="27" orient="horz" pos="3060">
          <p15:clr>
            <a:srgbClr val="F26B43"/>
          </p15:clr>
        </p15:guide>
        <p15:guide id="28" orient="horz" pos="16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201168" y="143933"/>
            <a:ext cx="8752200" cy="10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0" rIns="7315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3000"/>
              <a:buFont typeface="Montserrat SemiBold"/>
              <a:buNone/>
              <a:defRPr sz="3000" i="0" u="none" strike="noStrike" cap="none">
                <a:solidFill>
                  <a:srgbClr val="2B2B2B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 SemiBold"/>
              <a:buNone/>
              <a:defRPr sz="1400" i="0" u="none" strike="noStrike" cap="none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 SemiBold"/>
              <a:buNone/>
              <a:defRPr sz="1400" i="0" u="none" strike="noStrike" cap="none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 SemiBold"/>
              <a:buNone/>
              <a:defRPr sz="1400" i="0" u="none" strike="noStrike" cap="none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 SemiBold"/>
              <a:buNone/>
              <a:defRPr sz="1400" i="0" u="none" strike="noStrike" cap="none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 SemiBold"/>
              <a:buNone/>
              <a:defRPr sz="1400" i="0" u="none" strike="noStrike" cap="none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 SemiBold"/>
              <a:buNone/>
              <a:defRPr sz="1400" i="0" u="none" strike="noStrike" cap="none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 SemiBold"/>
              <a:buNone/>
              <a:defRPr sz="1400" i="0" u="none" strike="noStrike" cap="none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 SemiBold"/>
              <a:buNone/>
              <a:defRPr sz="1400" i="0" u="none" strike="noStrike" cap="none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50" b="-68861"/>
          <a:stretch/>
        </p:blipFill>
        <p:spPr>
          <a:xfrm>
            <a:off x="0" y="4550316"/>
            <a:ext cx="1796623" cy="59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1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50" y="4387500"/>
            <a:ext cx="3199626" cy="7671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4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2772">
          <p15:clr>
            <a:srgbClr val="F26B43"/>
          </p15:clr>
        </p15:guide>
        <p15:guide id="4" pos="192">
          <p15:clr>
            <a:srgbClr val="F26B43"/>
          </p15:clr>
        </p15:guide>
        <p15:guide id="5" pos="5568">
          <p15:clr>
            <a:srgbClr val="F26B43"/>
          </p15:clr>
        </p15:guide>
        <p15:guide id="6" pos="240">
          <p15:clr>
            <a:srgbClr val="F26B43"/>
          </p15:clr>
        </p15:guide>
        <p15:guide id="7" pos="720">
          <p15:clr>
            <a:srgbClr val="F26B43"/>
          </p15:clr>
        </p15:guide>
        <p15:guide id="8" pos="768">
          <p15:clr>
            <a:srgbClr val="F26B43"/>
          </p15:clr>
        </p15:guide>
        <p15:guide id="9" pos="1248">
          <p15:clr>
            <a:srgbClr val="F26B43"/>
          </p15:clr>
        </p15:guide>
        <p15:guide id="10" pos="1296">
          <p15:clr>
            <a:srgbClr val="F26B43"/>
          </p15:clr>
        </p15:guide>
        <p15:guide id="11" pos="1776">
          <p15:clr>
            <a:srgbClr val="F26B43"/>
          </p15:clr>
        </p15:guide>
        <p15:guide id="12" pos="1824">
          <p15:clr>
            <a:srgbClr val="F26B43"/>
          </p15:clr>
        </p15:guide>
        <p15:guide id="13" pos="2352">
          <p15:clr>
            <a:srgbClr val="F26B43"/>
          </p15:clr>
        </p15:guide>
        <p15:guide id="14" pos="2304">
          <p15:clr>
            <a:srgbClr val="F26B43"/>
          </p15:clr>
        </p15:guide>
        <p15:guide id="15" pos="2832">
          <p15:clr>
            <a:srgbClr val="F26B43"/>
          </p15:clr>
        </p15:guide>
        <p15:guide id="16" pos="2928">
          <p15:clr>
            <a:srgbClr val="F26B43"/>
          </p15:clr>
        </p15:guide>
        <p15:guide id="17" pos="3456">
          <p15:clr>
            <a:srgbClr val="F26B43"/>
          </p15:clr>
        </p15:guide>
        <p15:guide id="18" pos="3408">
          <p15:clr>
            <a:srgbClr val="F26B43"/>
          </p15:clr>
        </p15:guide>
        <p15:guide id="19" pos="3984">
          <p15:clr>
            <a:srgbClr val="F26B43"/>
          </p15:clr>
        </p15:guide>
        <p15:guide id="20" pos="3936">
          <p15:clr>
            <a:srgbClr val="F26B43"/>
          </p15:clr>
        </p15:guide>
        <p15:guide id="21" pos="4512">
          <p15:clr>
            <a:srgbClr val="F26B43"/>
          </p15:clr>
        </p15:guide>
        <p15:guide id="22" pos="4464">
          <p15:clr>
            <a:srgbClr val="F26B43"/>
          </p15:clr>
        </p15:guide>
        <p15:guide id="23" pos="5040">
          <p15:clr>
            <a:srgbClr val="F26B43"/>
          </p15:clr>
        </p15:guide>
        <p15:guide id="24" pos="4992">
          <p15:clr>
            <a:srgbClr val="F26B43"/>
          </p15:clr>
        </p15:guide>
        <p15:guide id="25" pos="5520">
          <p15:clr>
            <a:srgbClr val="F26B43"/>
          </p15:clr>
        </p15:guide>
        <p15:guide id="26" orient="horz" pos="732">
          <p15:clr>
            <a:srgbClr val="F26B43"/>
          </p15:clr>
        </p15:guide>
        <p15:guide id="27" orient="horz" pos="3060">
          <p15:clr>
            <a:srgbClr val="F26B43"/>
          </p15:clr>
        </p15:guide>
        <p15:guide id="28" orient="horz" pos="16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7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2.png"/><Relationship Id="rId4" Type="http://schemas.openxmlformats.org/officeDocument/2006/relationships/image" Target="../media/image171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4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6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9.jpeg"/><Relationship Id="rId4" Type="http://schemas.openxmlformats.org/officeDocument/2006/relationships/image" Target="../media/image178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2.png"/><Relationship Id="rId4" Type="http://schemas.openxmlformats.org/officeDocument/2006/relationships/image" Target="../media/image181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4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6.jp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8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2.png"/><Relationship Id="rId4" Type="http://schemas.openxmlformats.org/officeDocument/2006/relationships/image" Target="../media/image17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jpeg"/><Relationship Id="rId9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7.png"/><Relationship Id="rId11" Type="http://schemas.openxmlformats.org/officeDocument/2006/relationships/image" Target="../media/image122.jpe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jpeg"/><Relationship Id="rId5" Type="http://schemas.openxmlformats.org/officeDocument/2006/relationships/image" Target="../media/image48.png"/><Relationship Id="rId4" Type="http://schemas.openxmlformats.org/officeDocument/2006/relationships/image" Target="../media/image12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jpeg"/><Relationship Id="rId5" Type="http://schemas.openxmlformats.org/officeDocument/2006/relationships/image" Target="../media/image129.png"/><Relationship Id="rId4" Type="http://schemas.openxmlformats.org/officeDocument/2006/relationships/image" Target="../media/image4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7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title"/>
          </p:nvPr>
        </p:nvSpPr>
        <p:spPr>
          <a:xfrm>
            <a:off x="194230" y="1398495"/>
            <a:ext cx="8755500" cy="2346600"/>
          </a:xfrm>
          <a:prstGeom prst="rect">
            <a:avLst/>
          </a:prstGeom>
        </p:spPr>
        <p:txBody>
          <a:bodyPr spcFirstLastPara="1" wrap="square" lIns="73150" tIns="0" rIns="7315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West Division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8"/>
          <p:cNvSpPr txBox="1">
            <a:spLocks noGrp="1"/>
          </p:cNvSpPr>
          <p:nvPr>
            <p:ph type="body" idx="1"/>
          </p:nvPr>
        </p:nvSpPr>
        <p:spPr>
          <a:xfrm>
            <a:off x="2154463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Tehachapi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9" name="Google Shape;209;p38"/>
          <p:cNvSpPr txBox="1">
            <a:spLocks noGrp="1"/>
          </p:cNvSpPr>
          <p:nvPr>
            <p:ph type="body" idx="1"/>
          </p:nvPr>
        </p:nvSpPr>
        <p:spPr>
          <a:xfrm>
            <a:off x="55244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Bakersfield - 9500 Stockdale S200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10" name="Google Shape;210;p38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Hypertension Management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Most Improved Clinic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1" name="Google Shape;21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3163" y="1202300"/>
            <a:ext cx="2450486" cy="16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275" y="1202300"/>
            <a:ext cx="2154590" cy="1615900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" name="Google Shape;1013;p12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2636" y="286950"/>
            <a:ext cx="3538728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29"/>
          <p:cNvSpPr txBox="1">
            <a:spLocks noGrp="1"/>
          </p:cNvSpPr>
          <p:nvPr>
            <p:ph type="title"/>
          </p:nvPr>
        </p:nvSpPr>
        <p:spPr>
          <a:xfrm>
            <a:off x="253050" y="1835700"/>
            <a:ext cx="8637900" cy="1017300"/>
          </a:xfrm>
          <a:prstGeom prst="rect">
            <a:avLst/>
          </a:prstGeom>
        </p:spPr>
        <p:txBody>
          <a:bodyPr spcFirstLastPara="1" wrap="square" lIns="7315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2"/>
                </a:solidFill>
              </a:rPr>
              <a:t>Overall Winners</a:t>
            </a:r>
            <a:endParaRPr sz="40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Google Shape;1025;p13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31"/>
          <p:cNvSpPr txBox="1">
            <a:spLocks noGrp="1"/>
          </p:cNvSpPr>
          <p:nvPr>
            <p:ph type="body" idx="1"/>
          </p:nvPr>
        </p:nvSpPr>
        <p:spPr>
          <a:xfrm>
            <a:off x="907950" y="3690325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Wanda Crawford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32" name="Google Shape;1032;p13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263" y="880232"/>
            <a:ext cx="1925476" cy="2567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32"/>
          <p:cNvSpPr txBox="1">
            <a:spLocks noGrp="1"/>
          </p:cNvSpPr>
          <p:nvPr>
            <p:ph type="body" idx="1"/>
          </p:nvPr>
        </p:nvSpPr>
        <p:spPr>
          <a:xfrm>
            <a:off x="907950" y="3385525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John Garbaciak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39" name="Google Shape;1039;p13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051" y="428775"/>
            <a:ext cx="1927900" cy="2754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33"/>
          <p:cNvSpPr txBox="1">
            <a:spLocks noGrp="1"/>
          </p:cNvSpPr>
          <p:nvPr>
            <p:ph type="body" idx="1"/>
          </p:nvPr>
        </p:nvSpPr>
        <p:spPr>
          <a:xfrm>
            <a:off x="907950" y="3385525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LuzMarina Tejada MN, CCM, PHN, RN </a:t>
            </a:r>
            <a:b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&amp; Dr. Jude Gerard D. Verzosa, MD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46" name="Google Shape;1046;p13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325" y="538950"/>
            <a:ext cx="2379826" cy="266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13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538950"/>
            <a:ext cx="2121543" cy="2662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Google Shape;1053;p13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35"/>
          <p:cNvSpPr txBox="1">
            <a:spLocks noGrp="1"/>
          </p:cNvSpPr>
          <p:nvPr>
            <p:ph type="body" idx="1"/>
          </p:nvPr>
        </p:nvSpPr>
        <p:spPr>
          <a:xfrm>
            <a:off x="1060350" y="3537925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Nancy Manriquez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60" name="Google Shape;1060;p13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200" y="580975"/>
            <a:ext cx="2800651" cy="2804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36"/>
          <p:cNvSpPr txBox="1">
            <a:spLocks noGrp="1"/>
          </p:cNvSpPr>
          <p:nvPr>
            <p:ph type="body" idx="1"/>
          </p:nvPr>
        </p:nvSpPr>
        <p:spPr>
          <a:xfrm>
            <a:off x="907950" y="3385525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Oakes Family Clinic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67" name="Google Shape;1067;p13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881" y="520900"/>
            <a:ext cx="3892234" cy="241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37"/>
          <p:cNvSpPr txBox="1">
            <a:spLocks noGrp="1"/>
          </p:cNvSpPr>
          <p:nvPr>
            <p:ph type="body" idx="1"/>
          </p:nvPr>
        </p:nvSpPr>
        <p:spPr>
          <a:xfrm>
            <a:off x="907950" y="3614125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Paul McNeely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74" name="Google Shape;1074;p13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225" y="336650"/>
            <a:ext cx="3235147" cy="308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9"/>
          <p:cNvSpPr txBox="1">
            <a:spLocks noGrp="1"/>
          </p:cNvSpPr>
          <p:nvPr>
            <p:ph type="body" idx="1"/>
          </p:nvPr>
        </p:nvSpPr>
        <p:spPr>
          <a:xfrm>
            <a:off x="20576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Mercy Medical Group - Midtown -Pediatrics/</a:t>
            </a:r>
            <a:b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Allergy/Geriatrics/Palliative Care and Pulmonology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19" name="Google Shape;219;p39"/>
          <p:cNvSpPr txBox="1">
            <a:spLocks noGrp="1"/>
          </p:cNvSpPr>
          <p:nvPr>
            <p:ph type="body" idx="1"/>
          </p:nvPr>
        </p:nvSpPr>
        <p:spPr>
          <a:xfrm>
            <a:off x="55244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Mercy Medical Group - Midtown Family Practice and Gastroenterology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20" name="Google Shape;220;p39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Diabetes Management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Top Performing Clinic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1" name="Google Shape;221;p3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000" y="1202300"/>
            <a:ext cx="2087205" cy="16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4613" y="1241475"/>
            <a:ext cx="2367575" cy="133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Google Shape;1080;p13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39"/>
          <p:cNvSpPr txBox="1">
            <a:spLocks noGrp="1"/>
          </p:cNvSpPr>
          <p:nvPr>
            <p:ph type="body" idx="1"/>
          </p:nvPr>
        </p:nvSpPr>
        <p:spPr>
          <a:xfrm>
            <a:off x="907950" y="3614125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Kendyl Parker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87" name="Google Shape;1087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0638" y="304800"/>
            <a:ext cx="3195129" cy="308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140"/>
          <p:cNvSpPr txBox="1">
            <a:spLocks noGrp="1"/>
          </p:cNvSpPr>
          <p:nvPr>
            <p:ph type="body" idx="1"/>
          </p:nvPr>
        </p:nvSpPr>
        <p:spPr>
          <a:xfrm>
            <a:off x="907950" y="3842725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PE Transformation Team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94" name="Google Shape;1094;p140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249" y="699775"/>
            <a:ext cx="4934548" cy="2763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41"/>
          <p:cNvSpPr txBox="1">
            <a:spLocks noGrp="1"/>
          </p:cNvSpPr>
          <p:nvPr>
            <p:ph type="body" idx="1"/>
          </p:nvPr>
        </p:nvSpPr>
        <p:spPr>
          <a:xfrm>
            <a:off x="1060350" y="3756450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Ramsey Ulrich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01" name="Google Shape;1101;p14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734050"/>
            <a:ext cx="2269500" cy="283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Google Shape;1107;p14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143"/>
          <p:cNvSpPr txBox="1">
            <a:spLocks noGrp="1"/>
          </p:cNvSpPr>
          <p:nvPr>
            <p:ph type="body" idx="1"/>
          </p:nvPr>
        </p:nvSpPr>
        <p:spPr>
          <a:xfrm>
            <a:off x="907950" y="3614125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Texas Division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14" name="Google Shape;1114;p14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0100" y="475950"/>
            <a:ext cx="3663800" cy="289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144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0" rIns="7315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2B2B2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Texas</a:t>
            </a:r>
            <a:endParaRPr sz="3000">
              <a:solidFill>
                <a:srgbClr val="2B2B2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20" name="Google Shape;1120;p144"/>
          <p:cNvSpPr txBox="1"/>
          <p:nvPr/>
        </p:nvSpPr>
        <p:spPr>
          <a:xfrm>
            <a:off x="3264525" y="1114700"/>
            <a:ext cx="5221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[My] Provider is caring compassionate and </a:t>
            </a:r>
            <a:br>
              <a:rPr lang="en-US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b="1">
                <a:solidFill>
                  <a:srgbClr val="B94796"/>
                </a:solidFill>
                <a:latin typeface="Montserrat"/>
                <a:ea typeface="Montserrat"/>
                <a:cs typeface="Montserrat"/>
                <a:sym typeface="Montserrat"/>
              </a:rPr>
              <a:t>takes the time to answer all questions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Absolutely love the doctors and the nurses </a:t>
            </a:r>
            <a:br>
              <a:rPr lang="en-US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b="1">
                <a:solidFill>
                  <a:srgbClr val="B94796"/>
                </a:solidFill>
                <a:latin typeface="Montserrat"/>
                <a:ea typeface="Montserrat"/>
                <a:cs typeface="Montserrat"/>
                <a:sym typeface="Montserrat"/>
              </a:rPr>
              <a:t>always feel at ease with them.</a:t>
            </a:r>
            <a:endParaRPr b="1">
              <a:solidFill>
                <a:srgbClr val="B947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B94796"/>
                </a:solidFill>
                <a:latin typeface="Montserrat"/>
                <a:ea typeface="Montserrat"/>
                <a:cs typeface="Montserrat"/>
                <a:sym typeface="Montserrat"/>
              </a:rPr>
              <a:t>Amazing customer service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, everyone made me feel so welcome. Thank you to the doctor for his kind words and for making me feel very comfortable with myself.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B94796"/>
                </a:solidFill>
                <a:latin typeface="Montserrat"/>
                <a:ea typeface="Montserrat"/>
                <a:cs typeface="Montserrat"/>
                <a:sym typeface="Montserrat"/>
              </a:rPr>
              <a:t>Everyone worked together as a team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. Great approach to my wellness. Clinic was spotless. Everyone I met was helpful.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1" name="Google Shape;1121;p144"/>
          <p:cNvSpPr txBox="1"/>
          <p:nvPr/>
        </p:nvSpPr>
        <p:spPr>
          <a:xfrm flipH="1">
            <a:off x="588825" y="1925250"/>
            <a:ext cx="2562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B94796"/>
                </a:solidFill>
                <a:latin typeface="Montserrat"/>
                <a:ea typeface="Montserrat"/>
                <a:cs typeface="Montserrat"/>
                <a:sym typeface="Montserrat"/>
              </a:rPr>
              <a:t>From Our Texas Patients</a:t>
            </a:r>
            <a:endParaRPr sz="2400" b="1" i="0" u="none" strike="noStrike" cap="none">
              <a:solidFill>
                <a:srgbClr val="B947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22" name="Google Shape;1122;p144"/>
          <p:cNvCxnSpPr/>
          <p:nvPr/>
        </p:nvCxnSpPr>
        <p:spPr>
          <a:xfrm>
            <a:off x="3255825" y="1385450"/>
            <a:ext cx="8700" cy="2874900"/>
          </a:xfrm>
          <a:prstGeom prst="straightConnector1">
            <a:avLst/>
          </a:prstGeom>
          <a:noFill/>
          <a:ln w="28575" cap="flat" cmpd="sng">
            <a:solidFill>
              <a:srgbClr val="B9479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3" name="Google Shape;1123;p144"/>
          <p:cNvSpPr txBox="1"/>
          <p:nvPr/>
        </p:nvSpPr>
        <p:spPr>
          <a:xfrm>
            <a:off x="3368625" y="909200"/>
            <a:ext cx="277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B94796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4" name="Google Shape;1124;p144"/>
          <p:cNvSpPr txBox="1"/>
          <p:nvPr/>
        </p:nvSpPr>
        <p:spPr>
          <a:xfrm>
            <a:off x="7587900" y="3846450"/>
            <a:ext cx="826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>
                <a:solidFill>
                  <a:srgbClr val="B94796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45"/>
          <p:cNvSpPr txBox="1">
            <a:spLocks noGrp="1"/>
          </p:cNvSpPr>
          <p:nvPr>
            <p:ph type="body" idx="1"/>
          </p:nvPr>
        </p:nvSpPr>
        <p:spPr>
          <a:xfrm>
            <a:off x="984150" y="3995125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Southeast Division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31" name="Google Shape;1131;p14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09"/>
          <a:stretch/>
        </p:blipFill>
        <p:spPr>
          <a:xfrm>
            <a:off x="2895600" y="0"/>
            <a:ext cx="3670874" cy="397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146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0" rIns="7315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2B2B2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Southeast</a:t>
            </a:r>
            <a:endParaRPr sz="3000">
              <a:solidFill>
                <a:srgbClr val="2B2B2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37" name="Google Shape;1137;p146"/>
          <p:cNvSpPr txBox="1"/>
          <p:nvPr/>
        </p:nvSpPr>
        <p:spPr>
          <a:xfrm>
            <a:off x="3264525" y="1114700"/>
            <a:ext cx="5221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I have already begun referring others to this practice </a:t>
            </a:r>
            <a:r>
              <a:rPr lang="en-US" b="1">
                <a:solidFill>
                  <a:srgbClr val="B94796"/>
                </a:solidFill>
                <a:latin typeface="Montserrat"/>
                <a:ea typeface="Montserrat"/>
                <a:cs typeface="Montserrat"/>
                <a:sym typeface="Montserrat"/>
              </a:rPr>
              <a:t>because of the level of care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I have received thus far.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The doctor and his nurse are </a:t>
            </a:r>
            <a:r>
              <a:rPr lang="en-US" b="1">
                <a:solidFill>
                  <a:srgbClr val="B94796"/>
                </a:solidFill>
                <a:latin typeface="Montserrat"/>
                <a:ea typeface="Montserrat"/>
                <a:cs typeface="Montserrat"/>
                <a:sym typeface="Montserrat"/>
              </a:rPr>
              <a:t>always very caring and professional.</a:t>
            </a:r>
            <a:endParaRPr b="1">
              <a:solidFill>
                <a:srgbClr val="B9479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[They are] </a:t>
            </a:r>
            <a:r>
              <a:rPr lang="en-US" b="1">
                <a:solidFill>
                  <a:srgbClr val="B94796"/>
                </a:solidFill>
                <a:latin typeface="Montserrat"/>
                <a:ea typeface="Montserrat"/>
                <a:cs typeface="Montserrat"/>
                <a:sym typeface="Montserrat"/>
              </a:rPr>
              <a:t>very attentive and listens to my concerns. 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Seems to care about what my thoughts are about my involvement in my treatment.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I love the staff. </a:t>
            </a:r>
            <a:r>
              <a:rPr lang="en-US" b="1">
                <a:solidFill>
                  <a:srgbClr val="B94796"/>
                </a:solidFill>
                <a:latin typeface="Montserrat"/>
                <a:ea typeface="Montserrat"/>
                <a:cs typeface="Montserrat"/>
                <a:sym typeface="Montserrat"/>
              </a:rPr>
              <a:t>They treat me like a friend </a:t>
            </a:r>
            <a:br>
              <a:rPr lang="en-US" b="1">
                <a:solidFill>
                  <a:srgbClr val="B94796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b="1">
                <a:solidFill>
                  <a:srgbClr val="B94796"/>
                </a:solidFill>
                <a:latin typeface="Montserrat"/>
                <a:ea typeface="Montserrat"/>
                <a:cs typeface="Montserrat"/>
                <a:sym typeface="Montserrat"/>
              </a:rPr>
              <a:t>or family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instead of a patient. The doctor is </a:t>
            </a:r>
            <a:br>
              <a:rPr lang="en-US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the best I have ever been to. He listens and </a:t>
            </a:r>
            <a:br>
              <a:rPr lang="en-US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makes me feel at ease.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8" name="Google Shape;1138;p146"/>
          <p:cNvSpPr txBox="1"/>
          <p:nvPr/>
        </p:nvSpPr>
        <p:spPr>
          <a:xfrm flipH="1">
            <a:off x="588825" y="1925250"/>
            <a:ext cx="25629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B94796"/>
                </a:solidFill>
                <a:latin typeface="Montserrat"/>
                <a:ea typeface="Montserrat"/>
                <a:cs typeface="Montserrat"/>
                <a:sym typeface="Montserrat"/>
              </a:rPr>
              <a:t>From Our Southeast Patients</a:t>
            </a:r>
            <a:endParaRPr sz="2400" b="1" i="0" u="none" strike="noStrike" cap="none">
              <a:solidFill>
                <a:srgbClr val="B9479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39" name="Google Shape;1139;p146"/>
          <p:cNvCxnSpPr/>
          <p:nvPr/>
        </p:nvCxnSpPr>
        <p:spPr>
          <a:xfrm>
            <a:off x="3255825" y="1385450"/>
            <a:ext cx="8700" cy="2874900"/>
          </a:xfrm>
          <a:prstGeom prst="straightConnector1">
            <a:avLst/>
          </a:prstGeom>
          <a:noFill/>
          <a:ln w="28575" cap="flat" cmpd="sng">
            <a:solidFill>
              <a:srgbClr val="B9479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40" name="Google Shape;1140;p146"/>
          <p:cNvSpPr txBox="1"/>
          <p:nvPr/>
        </p:nvSpPr>
        <p:spPr>
          <a:xfrm>
            <a:off x="3368625" y="909200"/>
            <a:ext cx="277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B94796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146"/>
          <p:cNvSpPr txBox="1"/>
          <p:nvPr/>
        </p:nvSpPr>
        <p:spPr>
          <a:xfrm>
            <a:off x="7587900" y="3846450"/>
            <a:ext cx="826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 i="0" u="none" strike="noStrike" cap="none">
                <a:solidFill>
                  <a:srgbClr val="B94796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" name="Google Shape;1147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0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Diabetes Management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Most Improved Clinic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9" name="Google Shape;229;p40"/>
          <p:cNvSpPr txBox="1">
            <a:spLocks noGrp="1"/>
          </p:cNvSpPr>
          <p:nvPr>
            <p:ph type="body" idx="1"/>
          </p:nvPr>
        </p:nvSpPr>
        <p:spPr>
          <a:xfrm>
            <a:off x="20576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Lompoc Walk-in Care &amp; Family Care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30" name="Google Shape;230;p40"/>
          <p:cNvSpPr txBox="1">
            <a:spLocks noGrp="1"/>
          </p:cNvSpPr>
          <p:nvPr>
            <p:ph type="body" idx="1"/>
          </p:nvPr>
        </p:nvSpPr>
        <p:spPr>
          <a:xfrm>
            <a:off x="55244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Mercy Medical Group - Midtown Family Practice and Gastroenterology 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31" name="Google Shape;231;p40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1575" y="1202300"/>
            <a:ext cx="2164440" cy="161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4613" y="1241475"/>
            <a:ext cx="2367575" cy="133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148"/>
          <p:cNvSpPr txBox="1">
            <a:spLocks noGrp="1"/>
          </p:cNvSpPr>
          <p:nvPr>
            <p:ph type="body" idx="1"/>
          </p:nvPr>
        </p:nvSpPr>
        <p:spPr>
          <a:xfrm>
            <a:off x="907950" y="3614125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Southeast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CHI St. Vincent Primary Care - Braden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54" name="Google Shape;1154;p148"/>
          <p:cNvSpPr txBox="1">
            <a:spLocks noGrp="1"/>
          </p:cNvSpPr>
          <p:nvPr>
            <p:ph type="body" idx="1"/>
          </p:nvPr>
        </p:nvSpPr>
        <p:spPr>
          <a:xfrm>
            <a:off x="907950" y="441750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Hypertension Management</a:t>
            </a:r>
            <a:endParaRPr sz="200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Top Performing Clinic • Large Clinic +1,000 patients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55" name="Google Shape;1155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8513" y="1420425"/>
            <a:ext cx="2466975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149"/>
          <p:cNvSpPr txBox="1">
            <a:spLocks noGrp="1"/>
          </p:cNvSpPr>
          <p:nvPr>
            <p:ph type="body" idx="1"/>
          </p:nvPr>
        </p:nvSpPr>
        <p:spPr>
          <a:xfrm>
            <a:off x="907950" y="3614125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Southwest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Baylor St. Luke's Medical Group Agape Physicians (Primary Care/Pediatric - Woodlands)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62" name="Google Shape;1162;p149"/>
          <p:cNvSpPr txBox="1">
            <a:spLocks noGrp="1"/>
          </p:cNvSpPr>
          <p:nvPr>
            <p:ph type="body" idx="1"/>
          </p:nvPr>
        </p:nvSpPr>
        <p:spPr>
          <a:xfrm>
            <a:off x="907950" y="441750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Hypertension Management</a:t>
            </a:r>
            <a:endParaRPr sz="200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Top Performing Clinic • Small Clinic =&lt;1,000 patients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63" name="Google Shape;1163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2313" y="1472813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150"/>
          <p:cNvSpPr txBox="1">
            <a:spLocks noGrp="1"/>
          </p:cNvSpPr>
          <p:nvPr>
            <p:ph type="body" idx="1"/>
          </p:nvPr>
        </p:nvSpPr>
        <p:spPr>
          <a:xfrm>
            <a:off x="907950" y="3614125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Southwest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Memorial Clinics Angelina Internal Medicine 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70" name="Google Shape;1170;p150"/>
          <p:cNvSpPr txBox="1">
            <a:spLocks noGrp="1"/>
          </p:cNvSpPr>
          <p:nvPr>
            <p:ph type="body" idx="1"/>
          </p:nvPr>
        </p:nvSpPr>
        <p:spPr>
          <a:xfrm>
            <a:off x="907950" y="441750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Hypertension Management</a:t>
            </a:r>
            <a:endParaRPr sz="200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Most Improved Clinic • Large Clinic +1,000 patients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71" name="Google Shape;1171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450" y="1314450"/>
            <a:ext cx="6284707" cy="214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151"/>
          <p:cNvSpPr txBox="1">
            <a:spLocks noGrp="1"/>
          </p:cNvSpPr>
          <p:nvPr>
            <p:ph type="body" idx="1"/>
          </p:nvPr>
        </p:nvSpPr>
        <p:spPr>
          <a:xfrm>
            <a:off x="907950" y="3614125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Southeast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CHI Memorial Internal Medicine Associates - </a:t>
            </a:r>
            <a:b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Signal Mountain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78" name="Google Shape;1178;p151"/>
          <p:cNvSpPr txBox="1">
            <a:spLocks noGrp="1"/>
          </p:cNvSpPr>
          <p:nvPr>
            <p:ph type="body" idx="1"/>
          </p:nvPr>
        </p:nvSpPr>
        <p:spPr>
          <a:xfrm>
            <a:off x="907950" y="441750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Hypertension Management</a:t>
            </a:r>
            <a:endParaRPr sz="200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Most Improved Clinic • Small Clinic =&lt;1,000 patients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79" name="Google Shape;1179;p15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435588"/>
            <a:ext cx="3810000" cy="1905000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152"/>
          <p:cNvSpPr txBox="1">
            <a:spLocks noGrp="1"/>
          </p:cNvSpPr>
          <p:nvPr>
            <p:ph type="body" idx="1"/>
          </p:nvPr>
        </p:nvSpPr>
        <p:spPr>
          <a:xfrm>
            <a:off x="907950" y="3614125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Southwest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Baylor St. Luke's Medical Group Agape Physicians (Primary Care/Pediatric - Woodlands)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86" name="Google Shape;1186;p152"/>
          <p:cNvSpPr txBox="1">
            <a:spLocks noGrp="1"/>
          </p:cNvSpPr>
          <p:nvPr>
            <p:ph type="body" idx="1"/>
          </p:nvPr>
        </p:nvSpPr>
        <p:spPr>
          <a:xfrm>
            <a:off x="907950" y="441750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Diabetes Management</a:t>
            </a:r>
            <a:endParaRPr sz="200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Top Performing Clinic • Large Clinic +500 patients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87" name="Google Shape;1187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8500" y="1621525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153"/>
          <p:cNvSpPr txBox="1">
            <a:spLocks noGrp="1"/>
          </p:cNvSpPr>
          <p:nvPr>
            <p:ph type="body" idx="1"/>
          </p:nvPr>
        </p:nvSpPr>
        <p:spPr>
          <a:xfrm>
            <a:off x="907950" y="3614125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West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Mercy Medical Group - Midtown Pediatrics/Allergy/</a:t>
            </a:r>
            <a:b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Geriatrics/Palliative Care and Pulmonology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94" name="Google Shape;1194;p153"/>
          <p:cNvSpPr txBox="1">
            <a:spLocks noGrp="1"/>
          </p:cNvSpPr>
          <p:nvPr>
            <p:ph type="body" idx="1"/>
          </p:nvPr>
        </p:nvSpPr>
        <p:spPr>
          <a:xfrm>
            <a:off x="907950" y="441750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Diabetes Management</a:t>
            </a:r>
            <a:endParaRPr sz="200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Top Performing Clinic • Small Clinic =&lt;500 patients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95" name="Google Shape;1195;p15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213" y="1391225"/>
            <a:ext cx="2773564" cy="214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154"/>
          <p:cNvSpPr txBox="1">
            <a:spLocks noGrp="1"/>
          </p:cNvSpPr>
          <p:nvPr>
            <p:ph type="body" idx="1"/>
          </p:nvPr>
        </p:nvSpPr>
        <p:spPr>
          <a:xfrm>
            <a:off x="907950" y="3918925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Pacific Northwest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VMFH St. Joseph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02" name="Google Shape;1202;p154"/>
          <p:cNvSpPr txBox="1">
            <a:spLocks noGrp="1"/>
          </p:cNvSpPr>
          <p:nvPr>
            <p:ph type="body" idx="1"/>
          </p:nvPr>
        </p:nvSpPr>
        <p:spPr>
          <a:xfrm>
            <a:off x="907950" y="441750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Diabetes Management</a:t>
            </a:r>
            <a:endParaRPr sz="200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Most Improved Clinic • Large Clinic +500 patients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03" name="Google Shape;1203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1726" y="1194625"/>
            <a:ext cx="1400550" cy="269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155"/>
          <p:cNvSpPr txBox="1">
            <a:spLocks noGrp="1"/>
          </p:cNvSpPr>
          <p:nvPr>
            <p:ph type="body" idx="1"/>
          </p:nvPr>
        </p:nvSpPr>
        <p:spPr>
          <a:xfrm>
            <a:off x="907950" y="3614125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West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Lompoc Walk-In Care &amp; Family Care 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10" name="Google Shape;1210;p155"/>
          <p:cNvSpPr txBox="1">
            <a:spLocks noGrp="1"/>
          </p:cNvSpPr>
          <p:nvPr>
            <p:ph type="body" idx="1"/>
          </p:nvPr>
        </p:nvSpPr>
        <p:spPr>
          <a:xfrm>
            <a:off x="907950" y="441750"/>
            <a:ext cx="7328100" cy="7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Diabetes Management</a:t>
            </a:r>
            <a:endParaRPr sz="200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Montserrat SemiBold"/>
                <a:ea typeface="Montserrat SemiBold"/>
                <a:cs typeface="Montserrat SemiBold"/>
                <a:sym typeface="Montserrat SemiBold"/>
              </a:rPr>
              <a:t>Most Improved Clinic • Small Clinic =&lt;500 patients</a:t>
            </a:r>
            <a:endParaRPr sz="20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11" name="Google Shape;1211;p15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100" y="1314450"/>
            <a:ext cx="2876199" cy="214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7" name="Google Shape;1217;p15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157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129</a:t>
            </a:fld>
            <a:endParaRPr/>
          </a:p>
        </p:txBody>
      </p:sp>
      <p:sp>
        <p:nvSpPr>
          <p:cNvPr id="1224" name="Google Shape;1224;p157"/>
          <p:cNvSpPr txBox="1">
            <a:spLocks noGrp="1"/>
          </p:cNvSpPr>
          <p:nvPr>
            <p:ph type="title"/>
          </p:nvPr>
        </p:nvSpPr>
        <p:spPr>
          <a:xfrm>
            <a:off x="201168" y="143932"/>
            <a:ext cx="8637900" cy="1017300"/>
          </a:xfrm>
          <a:prstGeom prst="rect">
            <a:avLst/>
          </a:prstGeom>
        </p:spPr>
        <p:txBody>
          <a:bodyPr spcFirstLastPara="1" wrap="square" lIns="7315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</a:rPr>
              <a:t>Judging Criteria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225" name="Google Shape;1225;p157"/>
          <p:cNvSpPr txBox="1">
            <a:spLocks noGrp="1"/>
          </p:cNvSpPr>
          <p:nvPr>
            <p:ph type="body" idx="1"/>
          </p:nvPr>
        </p:nvSpPr>
        <p:spPr>
          <a:xfrm>
            <a:off x="176850" y="914400"/>
            <a:ext cx="8637900" cy="4152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Please utilize the Likert Scale to provide feedback on the publication</a:t>
            </a:r>
            <a:endParaRPr sz="12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Likert Scale:  1 to 4 ( 4 = To a Great Extent • Somewhat • Very Little • 1 = Not at All )</a:t>
            </a:r>
            <a:endParaRPr sz="12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sz="1400" b="1"/>
              <a:t>Direct Clinical Care: </a:t>
            </a:r>
            <a:r>
              <a:rPr lang="en-US" sz="1400"/>
              <a:t>The publication addresses an important question or problem that is directly related to clinical care delivery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sz="1400" b="1"/>
              <a:t>*Generalizability:</a:t>
            </a:r>
            <a:r>
              <a:rPr lang="en-US" sz="1400"/>
              <a:t> The publication offers concepts or theories that are generalizable or transferable to other contexts, people, etc.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sz="1400" b="1"/>
              <a:t>*Generalizability: </a:t>
            </a:r>
            <a:r>
              <a:rPr lang="en-US" sz="1400"/>
              <a:t>The publication has generalizability because of the selection of participants, setting, and educational intervention or materials.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sz="1400" b="1"/>
              <a:t>*Research design:</a:t>
            </a:r>
            <a:r>
              <a:rPr lang="en-US" sz="1400"/>
              <a:t> The publication’s research methods are defined and clearly described, and they are sufficiently detailed to provide transparency or permit the study to be replicated.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sz="1400" b="1"/>
              <a:t>*High impact:</a:t>
            </a:r>
            <a:r>
              <a:rPr lang="en-US" sz="1400"/>
              <a:t> The publication’s practical significance or theoretical implications are discussed; guidance for future studies is offered.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 sz="1400" b="1"/>
              <a:t>Influencer status:</a:t>
            </a:r>
            <a:r>
              <a:rPr lang="en-US" sz="1400"/>
              <a:t> Will this publication provide guidance that will influence care delivery for large segments of the population?</a:t>
            </a:r>
            <a:endParaRPr sz="1400"/>
          </a:p>
          <a:p>
            <a:pPr marL="0" lvl="0" indent="0" algn="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000"/>
              <a:t>*Based on the AAMC Review Criteria for Research Manuscripts</a:t>
            </a:r>
            <a:endParaRPr sz="1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158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130</a:t>
            </a:fld>
            <a:endParaRPr/>
          </a:p>
        </p:txBody>
      </p:sp>
      <p:sp>
        <p:nvSpPr>
          <p:cNvPr id="1232" name="Google Shape;1232;p158"/>
          <p:cNvSpPr txBox="1">
            <a:spLocks noGrp="1"/>
          </p:cNvSpPr>
          <p:nvPr>
            <p:ph type="title"/>
          </p:nvPr>
        </p:nvSpPr>
        <p:spPr>
          <a:xfrm>
            <a:off x="201168" y="143932"/>
            <a:ext cx="8637900" cy="1017300"/>
          </a:xfrm>
          <a:prstGeom prst="rect">
            <a:avLst/>
          </a:prstGeom>
        </p:spPr>
        <p:txBody>
          <a:bodyPr spcFirstLastPara="1" wrap="square" lIns="7315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Panel of judges</a:t>
            </a:r>
            <a:endParaRPr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3" name="Google Shape;1233;p158"/>
          <p:cNvSpPr txBox="1">
            <a:spLocks noGrp="1"/>
          </p:cNvSpPr>
          <p:nvPr>
            <p:ph type="body" idx="1"/>
          </p:nvPr>
        </p:nvSpPr>
        <p:spPr>
          <a:xfrm>
            <a:off x="201175" y="1056145"/>
            <a:ext cx="8637900" cy="3816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b="1"/>
              <a:t>Vani Nilakantan</a:t>
            </a:r>
            <a:r>
              <a:rPr lang="en-US"/>
              <a:t>, PhD System Vice President Research at CommonSpirit Health Research Institute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b="1"/>
              <a:t>Ankita Sagar</a:t>
            </a:r>
            <a:r>
              <a:rPr lang="en-US"/>
              <a:t>, MD, MPH, FACP System Vice President for Clinical Standards and Variation Reduction, Physician Enterprise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b="1"/>
              <a:t>Corey Karlin-Zysman</a:t>
            </a:r>
            <a:r>
              <a:rPr lang="en-US"/>
              <a:t>, MD, SFHM, FACP, System Senior Vice President, Physician Enterprise, Southwest Division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b="1"/>
              <a:t>Randy Pritza</a:t>
            </a:r>
            <a:r>
              <a:rPr lang="en-US"/>
              <a:t> MD, MMM, VP - Chief Medical Officer, CHI Health Physician Enterprise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b="1"/>
              <a:t>Mark Heinsohn</a:t>
            </a:r>
            <a:r>
              <a:rPr lang="en-US"/>
              <a:t>, MD, Internal Medicine, Chattanooga, TN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159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131</a:t>
            </a:fld>
            <a:endParaRPr/>
          </a:p>
        </p:txBody>
      </p:sp>
      <p:sp>
        <p:nvSpPr>
          <p:cNvPr id="1240" name="Google Shape;1240;p159"/>
          <p:cNvSpPr txBox="1">
            <a:spLocks noGrp="1"/>
          </p:cNvSpPr>
          <p:nvPr>
            <p:ph type="title"/>
          </p:nvPr>
        </p:nvSpPr>
        <p:spPr>
          <a:xfrm>
            <a:off x="201168" y="143932"/>
            <a:ext cx="8637900" cy="1017300"/>
          </a:xfrm>
          <a:prstGeom prst="rect">
            <a:avLst/>
          </a:prstGeom>
        </p:spPr>
        <p:txBody>
          <a:bodyPr spcFirstLastPara="1" wrap="square" lIns="7315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2"/>
                </a:solidFill>
              </a:rPr>
              <a:t>Academic Excellence: Academic Institution Award </a:t>
            </a:r>
            <a:endParaRPr sz="2800">
              <a:solidFill>
                <a:schemeClr val="lt2"/>
              </a:solidFill>
            </a:endParaRPr>
          </a:p>
        </p:txBody>
      </p:sp>
      <p:sp>
        <p:nvSpPr>
          <p:cNvPr id="1241" name="Google Shape;1241;p159"/>
          <p:cNvSpPr txBox="1">
            <a:spLocks noGrp="1"/>
          </p:cNvSpPr>
          <p:nvPr>
            <p:ph type="body" idx="1"/>
          </p:nvPr>
        </p:nvSpPr>
        <p:spPr>
          <a:xfrm>
            <a:off x="5021100" y="1162050"/>
            <a:ext cx="4131000" cy="139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Baylor College of Medicine </a:t>
            </a:r>
            <a:endParaRPr sz="13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300"/>
              <a:t>Corresponding Author - Richard Gibbs, PhD</a:t>
            </a:r>
            <a:endParaRPr sz="13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300"/>
              <a:t>Contributing Author - Christie Ballantyne, MD</a:t>
            </a:r>
            <a:endParaRPr sz="1300"/>
          </a:p>
        </p:txBody>
      </p:sp>
      <p:pic>
        <p:nvPicPr>
          <p:cNvPr id="1242" name="Google Shape;1242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75" y="1238250"/>
            <a:ext cx="4555651" cy="17115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43" name="Google Shape;1243;p15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350" y="2358225"/>
            <a:ext cx="1760825" cy="195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p159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850" y="2358225"/>
            <a:ext cx="1961272" cy="1956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160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132</a:t>
            </a:fld>
            <a:endParaRPr/>
          </a:p>
        </p:txBody>
      </p:sp>
      <p:sp>
        <p:nvSpPr>
          <p:cNvPr id="1251" name="Google Shape;1251;p160"/>
          <p:cNvSpPr txBox="1">
            <a:spLocks noGrp="1"/>
          </p:cNvSpPr>
          <p:nvPr>
            <p:ph type="title"/>
          </p:nvPr>
        </p:nvSpPr>
        <p:spPr>
          <a:xfrm>
            <a:off x="201168" y="143932"/>
            <a:ext cx="8637900" cy="1017300"/>
          </a:xfrm>
          <a:prstGeom prst="rect">
            <a:avLst/>
          </a:prstGeom>
        </p:spPr>
        <p:txBody>
          <a:bodyPr spcFirstLastPara="1" wrap="square" lIns="7315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lt2"/>
                </a:solidFill>
              </a:rPr>
              <a:t>Academic Excellence: Academic Institution Award</a:t>
            </a:r>
            <a:endParaRPr sz="2500">
              <a:solidFill>
                <a:schemeClr val="lt2"/>
              </a:solidFill>
            </a:endParaRPr>
          </a:p>
        </p:txBody>
      </p:sp>
      <p:pic>
        <p:nvPicPr>
          <p:cNvPr id="1252" name="Google Shape;1252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450" y="986425"/>
            <a:ext cx="4297550" cy="243367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53" name="Google Shape;1253;p160"/>
          <p:cNvSpPr txBox="1">
            <a:spLocks noGrp="1"/>
          </p:cNvSpPr>
          <p:nvPr>
            <p:ph type="body" idx="1"/>
          </p:nvPr>
        </p:nvSpPr>
        <p:spPr>
          <a:xfrm>
            <a:off x="4797825" y="986425"/>
            <a:ext cx="3880500" cy="1066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Baylor College of Medicine 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300"/>
              <a:t>Lead Author - Hana M. El Sahly, MD</a:t>
            </a:r>
            <a:endParaRPr sz="1300"/>
          </a:p>
        </p:txBody>
      </p:sp>
      <p:pic>
        <p:nvPicPr>
          <p:cNvPr id="1254" name="Google Shape;1254;p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7500" y="1724025"/>
            <a:ext cx="1781175" cy="267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161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133</a:t>
            </a:fld>
            <a:endParaRPr/>
          </a:p>
        </p:txBody>
      </p:sp>
      <p:sp>
        <p:nvSpPr>
          <p:cNvPr id="1261" name="Google Shape;1261;p161"/>
          <p:cNvSpPr txBox="1">
            <a:spLocks noGrp="1"/>
          </p:cNvSpPr>
          <p:nvPr>
            <p:ph type="title"/>
          </p:nvPr>
        </p:nvSpPr>
        <p:spPr>
          <a:xfrm>
            <a:off x="201168" y="143932"/>
            <a:ext cx="8637900" cy="1017300"/>
          </a:xfrm>
          <a:prstGeom prst="rect">
            <a:avLst/>
          </a:prstGeom>
        </p:spPr>
        <p:txBody>
          <a:bodyPr spcFirstLastPara="1" wrap="square" lIns="7315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lt2"/>
                </a:solidFill>
              </a:rPr>
              <a:t>Academic Excellence: Academic Institution Award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262" name="Google Shape;1262;p161"/>
          <p:cNvSpPr txBox="1">
            <a:spLocks noGrp="1"/>
          </p:cNvSpPr>
          <p:nvPr>
            <p:ph type="body" idx="1"/>
          </p:nvPr>
        </p:nvSpPr>
        <p:spPr>
          <a:xfrm>
            <a:off x="5185200" y="1080775"/>
            <a:ext cx="3802800" cy="129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chemeClr val="dk1"/>
                </a:solidFill>
              </a:rPr>
              <a:t>Creighton University School of Medicine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chemeClr val="dk1"/>
                </a:solidFill>
              </a:rPr>
              <a:t>Corresponding Author - Srinagesh Mannekote Thippaiah, MD</a:t>
            </a:r>
            <a:endParaRPr/>
          </a:p>
        </p:txBody>
      </p:sp>
      <p:pic>
        <p:nvPicPr>
          <p:cNvPr id="1263" name="Google Shape;1263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75" y="1080782"/>
            <a:ext cx="4743450" cy="19526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64" name="Google Shape;1264;p16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625" y="2380675"/>
            <a:ext cx="1685925" cy="23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162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134</a:t>
            </a:fld>
            <a:endParaRPr/>
          </a:p>
        </p:txBody>
      </p:sp>
      <p:sp>
        <p:nvSpPr>
          <p:cNvPr id="1271" name="Google Shape;1271;p162"/>
          <p:cNvSpPr txBox="1">
            <a:spLocks noGrp="1"/>
          </p:cNvSpPr>
          <p:nvPr>
            <p:ph type="title"/>
          </p:nvPr>
        </p:nvSpPr>
        <p:spPr>
          <a:xfrm>
            <a:off x="201168" y="143932"/>
            <a:ext cx="8637900" cy="1017300"/>
          </a:xfrm>
          <a:prstGeom prst="rect">
            <a:avLst/>
          </a:prstGeom>
        </p:spPr>
        <p:txBody>
          <a:bodyPr spcFirstLastPara="1" wrap="square" lIns="7315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lt2"/>
                </a:solidFill>
              </a:rPr>
              <a:t>Academic Excellence: Academic Institution Award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272" name="Google Shape;1272;p162"/>
          <p:cNvSpPr txBox="1">
            <a:spLocks noGrp="1"/>
          </p:cNvSpPr>
          <p:nvPr>
            <p:ph type="body" idx="1"/>
          </p:nvPr>
        </p:nvSpPr>
        <p:spPr>
          <a:xfrm>
            <a:off x="4184100" y="1161225"/>
            <a:ext cx="4655100" cy="115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Morehouse School of Medicine</a:t>
            </a: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600"/>
              <a:t>Principal Investigators - Herman A Taylor, MD &amp; Peter Baltrus, PhD and Team</a:t>
            </a:r>
            <a:endParaRPr sz="1600"/>
          </a:p>
        </p:txBody>
      </p:sp>
      <p:pic>
        <p:nvPicPr>
          <p:cNvPr id="1273" name="Google Shape;1273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75" y="1161225"/>
            <a:ext cx="3841650" cy="23127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74" name="Google Shape;1274;p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9138" y="2464725"/>
            <a:ext cx="1914525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Google Shape;1275;p162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500" y="2464725"/>
            <a:ext cx="1528647" cy="1914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163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135</a:t>
            </a:fld>
            <a:endParaRPr/>
          </a:p>
        </p:txBody>
      </p:sp>
      <p:sp>
        <p:nvSpPr>
          <p:cNvPr id="1282" name="Google Shape;1282;p163"/>
          <p:cNvSpPr txBox="1">
            <a:spLocks noGrp="1"/>
          </p:cNvSpPr>
          <p:nvPr>
            <p:ph type="title"/>
          </p:nvPr>
        </p:nvSpPr>
        <p:spPr>
          <a:xfrm>
            <a:off x="201168" y="143932"/>
            <a:ext cx="8637900" cy="1017300"/>
          </a:xfrm>
          <a:prstGeom prst="rect">
            <a:avLst/>
          </a:prstGeom>
        </p:spPr>
        <p:txBody>
          <a:bodyPr spcFirstLastPara="1" wrap="square" lIns="7315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lt2"/>
                </a:solidFill>
              </a:rPr>
              <a:t>Academic Excellence: Academic Institution Award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283" name="Google Shape;1283;p163"/>
          <p:cNvSpPr txBox="1">
            <a:spLocks noGrp="1"/>
          </p:cNvSpPr>
          <p:nvPr>
            <p:ph type="body" idx="1"/>
          </p:nvPr>
        </p:nvSpPr>
        <p:spPr>
          <a:xfrm>
            <a:off x="4495800" y="1059625"/>
            <a:ext cx="4542300" cy="1258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chemeClr val="dk1"/>
                </a:solidFill>
              </a:rPr>
              <a:t>Morehouse School of Medicine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Lead Author - Obiora Egbuche, MD Corresponding Author - Melvin R. Echols</a:t>
            </a:r>
            <a:r>
              <a:rPr lang="en-US" sz="1500"/>
              <a:t>, MD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284" name="Google Shape;1284;p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75" y="1059627"/>
            <a:ext cx="4207926" cy="1853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85" name="Google Shape;1285;p16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088" y="2317825"/>
            <a:ext cx="1539075" cy="192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163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550" y="2317825"/>
            <a:ext cx="1283206" cy="192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64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136</a:t>
            </a:fld>
            <a:endParaRPr/>
          </a:p>
        </p:txBody>
      </p:sp>
      <p:sp>
        <p:nvSpPr>
          <p:cNvPr id="1293" name="Google Shape;1293;p164"/>
          <p:cNvSpPr txBox="1">
            <a:spLocks noGrp="1"/>
          </p:cNvSpPr>
          <p:nvPr>
            <p:ph type="title"/>
          </p:nvPr>
        </p:nvSpPr>
        <p:spPr>
          <a:xfrm>
            <a:off x="201168" y="143932"/>
            <a:ext cx="8637900" cy="1017300"/>
          </a:xfrm>
          <a:prstGeom prst="rect">
            <a:avLst/>
          </a:prstGeom>
        </p:spPr>
        <p:txBody>
          <a:bodyPr spcFirstLastPara="1" wrap="square" lIns="7315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</a:rPr>
              <a:t>Academic Excellence: Community Award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294" name="Google Shape;1294;p164"/>
          <p:cNvSpPr txBox="1">
            <a:spLocks noGrp="1"/>
          </p:cNvSpPr>
          <p:nvPr>
            <p:ph type="body" idx="1"/>
          </p:nvPr>
        </p:nvSpPr>
        <p:spPr>
          <a:xfrm>
            <a:off x="5341200" y="1059850"/>
            <a:ext cx="3490800" cy="1120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chemeClr val="dk1"/>
                </a:solidFill>
              </a:rPr>
              <a:t>CHI Memorial Stroke and Neuroscience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chemeClr val="dk1"/>
                </a:solidFill>
              </a:rPr>
              <a:t>Contributing Author: Thomas Devlin, MD</a:t>
            </a:r>
            <a:endParaRPr/>
          </a:p>
        </p:txBody>
      </p:sp>
      <p:pic>
        <p:nvPicPr>
          <p:cNvPr id="1295" name="Google Shape;1295;p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100" y="1059850"/>
            <a:ext cx="4599251" cy="13997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96" name="Google Shape;1296;p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9375" y="2327500"/>
            <a:ext cx="1306850" cy="1957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165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137</a:t>
            </a:fld>
            <a:endParaRPr/>
          </a:p>
        </p:txBody>
      </p:sp>
      <p:sp>
        <p:nvSpPr>
          <p:cNvPr id="1303" name="Google Shape;1303;p165"/>
          <p:cNvSpPr txBox="1">
            <a:spLocks noGrp="1"/>
          </p:cNvSpPr>
          <p:nvPr>
            <p:ph type="title"/>
          </p:nvPr>
        </p:nvSpPr>
        <p:spPr>
          <a:xfrm>
            <a:off x="201168" y="143932"/>
            <a:ext cx="8637900" cy="1017300"/>
          </a:xfrm>
          <a:prstGeom prst="rect">
            <a:avLst/>
          </a:prstGeom>
        </p:spPr>
        <p:txBody>
          <a:bodyPr spcFirstLastPara="1" wrap="square" lIns="7315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</a:rPr>
              <a:t>Academic Excellence: Community Award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304" name="Google Shape;1304;p165"/>
          <p:cNvSpPr txBox="1">
            <a:spLocks noGrp="1"/>
          </p:cNvSpPr>
          <p:nvPr>
            <p:ph type="body" idx="1"/>
          </p:nvPr>
        </p:nvSpPr>
        <p:spPr>
          <a:xfrm>
            <a:off x="4867550" y="1087850"/>
            <a:ext cx="3777600" cy="168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chemeClr val="dk1"/>
                </a:solidFill>
              </a:rPr>
              <a:t>Mercy General Hospital and Dignity Health Heart and Vascular Institute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chemeClr val="dk1"/>
                </a:solidFill>
              </a:rPr>
              <a:t>Lead Author - Arash Aryana, MD</a:t>
            </a:r>
            <a:endParaRPr/>
          </a:p>
        </p:txBody>
      </p:sp>
      <p:pic>
        <p:nvPicPr>
          <p:cNvPr id="1305" name="Google Shape;1305;p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75" y="1087852"/>
            <a:ext cx="3777550" cy="18463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06" name="Google Shape;1306;p16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175" y="2462625"/>
            <a:ext cx="1902343" cy="207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66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138</a:t>
            </a:fld>
            <a:endParaRPr/>
          </a:p>
        </p:txBody>
      </p:sp>
      <p:sp>
        <p:nvSpPr>
          <p:cNvPr id="1313" name="Google Shape;1313;p166"/>
          <p:cNvSpPr txBox="1">
            <a:spLocks noGrp="1"/>
          </p:cNvSpPr>
          <p:nvPr>
            <p:ph type="title"/>
          </p:nvPr>
        </p:nvSpPr>
        <p:spPr>
          <a:xfrm>
            <a:off x="201168" y="143932"/>
            <a:ext cx="8637900" cy="1017300"/>
          </a:xfrm>
          <a:prstGeom prst="rect">
            <a:avLst/>
          </a:prstGeom>
        </p:spPr>
        <p:txBody>
          <a:bodyPr spcFirstLastPara="1" wrap="square" lIns="7315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</a:rPr>
              <a:t>Academic Excellence: CommonSpirit Health Mission Award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314" name="Google Shape;1314;p166"/>
          <p:cNvSpPr txBox="1">
            <a:spLocks noGrp="1"/>
          </p:cNvSpPr>
          <p:nvPr>
            <p:ph type="body" idx="1"/>
          </p:nvPr>
        </p:nvSpPr>
        <p:spPr>
          <a:xfrm>
            <a:off x="5016475" y="1204975"/>
            <a:ext cx="3822600" cy="1127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chemeClr val="dk1"/>
                </a:solidFill>
              </a:rPr>
              <a:t>Dignity Health Methodist Hospital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chemeClr val="dk1"/>
                </a:solidFill>
              </a:rPr>
              <a:t>Lead Author - Ron Chambers, MD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pic>
        <p:nvPicPr>
          <p:cNvPr id="1315" name="Google Shape;1315;p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75" y="1204976"/>
            <a:ext cx="4419600" cy="18688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16" name="Google Shape;1316;p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7150" y="2305875"/>
            <a:ext cx="1781243" cy="250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167"/>
          <p:cNvSpPr txBox="1">
            <a:spLocks noGrp="1"/>
          </p:cNvSpPr>
          <p:nvPr>
            <p:ph type="sldNum" idx="12"/>
          </p:nvPr>
        </p:nvSpPr>
        <p:spPr>
          <a:xfrm>
            <a:off x="8296158" y="4677506"/>
            <a:ext cx="6432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139</a:t>
            </a:fld>
            <a:endParaRPr/>
          </a:p>
        </p:txBody>
      </p:sp>
      <p:sp>
        <p:nvSpPr>
          <p:cNvPr id="1323" name="Google Shape;1323;p167"/>
          <p:cNvSpPr txBox="1">
            <a:spLocks noGrp="1"/>
          </p:cNvSpPr>
          <p:nvPr>
            <p:ph type="title"/>
          </p:nvPr>
        </p:nvSpPr>
        <p:spPr>
          <a:xfrm>
            <a:off x="201168" y="143932"/>
            <a:ext cx="8637900" cy="1017300"/>
          </a:xfrm>
          <a:prstGeom prst="rect">
            <a:avLst/>
          </a:prstGeom>
        </p:spPr>
        <p:txBody>
          <a:bodyPr spcFirstLastPara="1" wrap="square" lIns="7315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2"/>
                </a:solidFill>
              </a:rPr>
              <a:t>Academic Excellence: Academic Institution Award &amp; Overall Winner</a:t>
            </a:r>
            <a:endParaRPr sz="2800">
              <a:solidFill>
                <a:schemeClr val="lt2"/>
              </a:solidFill>
            </a:endParaRPr>
          </a:p>
        </p:txBody>
      </p:sp>
      <p:sp>
        <p:nvSpPr>
          <p:cNvPr id="1324" name="Google Shape;1324;p167"/>
          <p:cNvSpPr txBox="1">
            <a:spLocks noGrp="1"/>
          </p:cNvSpPr>
          <p:nvPr>
            <p:ph type="body" idx="1"/>
          </p:nvPr>
        </p:nvSpPr>
        <p:spPr>
          <a:xfrm>
            <a:off x="5021100" y="1162050"/>
            <a:ext cx="4131000" cy="139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Baylor College of Medicine </a:t>
            </a:r>
            <a:endParaRPr sz="13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300"/>
              <a:t>Corresponding Author - Richard Gibbs, PhD</a:t>
            </a:r>
            <a:endParaRPr sz="13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300"/>
              <a:t>Contributing Author - Christie Ballantyne, MD</a:t>
            </a:r>
            <a:endParaRPr sz="1300"/>
          </a:p>
        </p:txBody>
      </p:sp>
      <p:pic>
        <p:nvPicPr>
          <p:cNvPr id="1325" name="Google Shape;1325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75" y="1238250"/>
            <a:ext cx="4555651" cy="17115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26" name="Google Shape;1326;p16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350" y="2358225"/>
            <a:ext cx="1760825" cy="195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7" name="Google Shape;1327;p167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850" y="2358225"/>
            <a:ext cx="1961272" cy="1956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2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Patient Experience Awards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Best Performance Clinic Award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5" name="Google Shape;245;p42"/>
          <p:cNvSpPr txBox="1">
            <a:spLocks noGrp="1"/>
          </p:cNvSpPr>
          <p:nvPr>
            <p:ph type="body" idx="1"/>
          </p:nvPr>
        </p:nvSpPr>
        <p:spPr>
          <a:xfrm>
            <a:off x="307363" y="2970613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Dignity Health Medical Group - Dominican Family Practice (Aptos)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6" name="Google Shape;246;p42"/>
          <p:cNvSpPr txBox="1">
            <a:spLocks noGrp="1"/>
          </p:cNvSpPr>
          <p:nvPr>
            <p:ph type="body" idx="1"/>
          </p:nvPr>
        </p:nvSpPr>
        <p:spPr>
          <a:xfrm>
            <a:off x="7233750" y="2970613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Mission Hope Health Center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7" name="Google Shape;247;p42"/>
          <p:cNvSpPr txBox="1">
            <a:spLocks noGrp="1"/>
          </p:cNvSpPr>
          <p:nvPr>
            <p:ph type="body" idx="1"/>
          </p:nvPr>
        </p:nvSpPr>
        <p:spPr>
          <a:xfrm>
            <a:off x="4935575" y="2970613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Dignity Health Medical Group - Sequoia Cardiovascular Surgery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8" name="Google Shape;248;p42"/>
          <p:cNvSpPr txBox="1">
            <a:spLocks noGrp="1"/>
          </p:cNvSpPr>
          <p:nvPr>
            <p:ph type="body" idx="1"/>
          </p:nvPr>
        </p:nvSpPr>
        <p:spPr>
          <a:xfrm>
            <a:off x="2637388" y="2970613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Dignity Health Medical Group - Sequoia Cardiology </a:t>
            </a:r>
            <a:b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(2900 Whipple, Ste 230)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49" name="Google Shape;24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8475" y="1548475"/>
            <a:ext cx="2121850" cy="6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2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98625"/>
            <a:ext cx="2044326" cy="8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5325" y="1354700"/>
            <a:ext cx="1538300" cy="15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37400" y="1514562"/>
            <a:ext cx="1831192" cy="12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" name="Google Shape;1333;p16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2636" y="286950"/>
            <a:ext cx="3538728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3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Patient Experience Awards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Most Improved Clinic Award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9" name="Google Shape;259;p43"/>
          <p:cNvSpPr txBox="1">
            <a:spLocks noGrp="1"/>
          </p:cNvSpPr>
          <p:nvPr>
            <p:ph type="body" idx="1"/>
          </p:nvPr>
        </p:nvSpPr>
        <p:spPr>
          <a:xfrm>
            <a:off x="20576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Dignity Health Medical Group - Dominican Family Practice (Aptos)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0" name="Google Shape;260;p43"/>
          <p:cNvSpPr txBox="1">
            <a:spLocks noGrp="1"/>
          </p:cNvSpPr>
          <p:nvPr>
            <p:ph type="body" idx="1"/>
          </p:nvPr>
        </p:nvSpPr>
        <p:spPr>
          <a:xfrm>
            <a:off x="55244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Mercy Medical Group - 6555 Coyle Ave - Ste 380 (Nephrology)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61" name="Google Shape;261;p4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175" y="1598625"/>
            <a:ext cx="2662445" cy="10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8437" y="1451850"/>
            <a:ext cx="2052325" cy="1365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4"/>
          <p:cNvSpPr txBox="1">
            <a:spLocks noGrp="1"/>
          </p:cNvSpPr>
          <p:nvPr>
            <p:ph type="title"/>
          </p:nvPr>
        </p:nvSpPr>
        <p:spPr>
          <a:xfrm>
            <a:off x="194230" y="1398495"/>
            <a:ext cx="8755500" cy="2346600"/>
          </a:xfrm>
          <a:prstGeom prst="rect">
            <a:avLst/>
          </a:prstGeom>
        </p:spPr>
        <p:txBody>
          <a:bodyPr spcFirstLastPara="1" wrap="square" lIns="73150" tIns="0" rIns="7315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Southwest Division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6"/>
          <p:cNvSpPr txBox="1">
            <a:spLocks noGrp="1"/>
          </p:cNvSpPr>
          <p:nvPr>
            <p:ph type="body" idx="1"/>
          </p:nvPr>
        </p:nvSpPr>
        <p:spPr>
          <a:xfrm>
            <a:off x="307363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Dr. Jeffrey Ehresman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81" name="Google Shape;281;p46"/>
          <p:cNvSpPr txBox="1">
            <a:spLocks noGrp="1"/>
          </p:cNvSpPr>
          <p:nvPr>
            <p:ph type="body" idx="1"/>
          </p:nvPr>
        </p:nvSpPr>
        <p:spPr>
          <a:xfrm>
            <a:off x="7233750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Resource Center Team in NV Patient Connection Center (PCC)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82" name="Google Shape;282;p46"/>
          <p:cNvSpPr txBox="1">
            <a:spLocks noGrp="1"/>
          </p:cNvSpPr>
          <p:nvPr>
            <p:ph type="body" idx="1"/>
          </p:nvPr>
        </p:nvSpPr>
        <p:spPr>
          <a:xfrm>
            <a:off x="4935575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Jackie Lugo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83" name="Google Shape;283;p46"/>
          <p:cNvSpPr txBox="1">
            <a:spLocks noGrp="1"/>
          </p:cNvSpPr>
          <p:nvPr>
            <p:ph type="body" idx="1"/>
          </p:nvPr>
        </p:nvSpPr>
        <p:spPr>
          <a:xfrm>
            <a:off x="2637388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Dr. John Garbaciak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84" name="Google Shape;284;p4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260" y="675550"/>
            <a:ext cx="1345575" cy="180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778" y="718501"/>
            <a:ext cx="1587298" cy="171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6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1090" y="972750"/>
            <a:ext cx="1950510" cy="14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6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50" y="922075"/>
            <a:ext cx="1587300" cy="158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8"/>
          <p:cNvSpPr txBox="1">
            <a:spLocks noGrp="1"/>
          </p:cNvSpPr>
          <p:nvPr>
            <p:ph type="body" idx="1"/>
          </p:nvPr>
        </p:nvSpPr>
        <p:spPr>
          <a:xfrm>
            <a:off x="5487550" y="31813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Dena Jones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00" name="Google Shape;300;p48"/>
          <p:cNvSpPr txBox="1">
            <a:spLocks noGrp="1"/>
          </p:cNvSpPr>
          <p:nvPr>
            <p:ph type="body" idx="1"/>
          </p:nvPr>
        </p:nvSpPr>
        <p:spPr>
          <a:xfrm>
            <a:off x="2056238" y="31813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Dr. Clifford Jones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01" name="Google Shape;301;p48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675" y="262625"/>
            <a:ext cx="1751452" cy="2791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5538" y="220275"/>
            <a:ext cx="2327734" cy="287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4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0"/>
          <p:cNvSpPr txBox="1">
            <a:spLocks noGrp="1"/>
          </p:cNvSpPr>
          <p:nvPr>
            <p:ph type="body" idx="1"/>
          </p:nvPr>
        </p:nvSpPr>
        <p:spPr>
          <a:xfrm>
            <a:off x="1181038" y="2952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Division of Women’s Health/MFM </a:t>
            </a:r>
            <a:b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at DHMG AZ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15" name="Google Shape;315;p50"/>
          <p:cNvSpPr txBox="1">
            <a:spLocks noGrp="1"/>
          </p:cNvSpPr>
          <p:nvPr>
            <p:ph type="body" idx="1"/>
          </p:nvPr>
        </p:nvSpPr>
        <p:spPr>
          <a:xfrm>
            <a:off x="6248400" y="2952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Nancy Manriquez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16" name="Google Shape;316;p50"/>
          <p:cNvSpPr txBox="1">
            <a:spLocks noGrp="1"/>
          </p:cNvSpPr>
          <p:nvPr>
            <p:ph type="body" idx="1"/>
          </p:nvPr>
        </p:nvSpPr>
        <p:spPr>
          <a:xfrm>
            <a:off x="3771838" y="2952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Dr. Miguel Pierla-Cruz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17" name="Google Shape;317;p50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775" y="556913"/>
            <a:ext cx="1468850" cy="220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338" y="1085850"/>
            <a:ext cx="2408120" cy="137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0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551" y="869450"/>
            <a:ext cx="1801901" cy="1804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2"/>
          <p:cNvSpPr txBox="1">
            <a:spLocks noGrp="1"/>
          </p:cNvSpPr>
          <p:nvPr>
            <p:ph type="body" idx="1"/>
          </p:nvPr>
        </p:nvSpPr>
        <p:spPr>
          <a:xfrm>
            <a:off x="3849375" y="34278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San Martin Clinic 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2" name="Google Shape;332;p52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Diabetes Management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Most Improved Clinic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3" name="Google Shape;33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0438" y="1167288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5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4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Patient Experience Awards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Best Performance Clinic Award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46" name="Google Shape;346;p54"/>
          <p:cNvSpPr txBox="1">
            <a:spLocks noGrp="1"/>
          </p:cNvSpPr>
          <p:nvPr>
            <p:ph type="body" idx="1"/>
          </p:nvPr>
        </p:nvSpPr>
        <p:spPr>
          <a:xfrm>
            <a:off x="118103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Behavioral Health – </a:t>
            </a:r>
            <a:b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St. Joseph’s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47" name="Google Shape;347;p54"/>
          <p:cNvSpPr txBox="1">
            <a:spLocks noGrp="1"/>
          </p:cNvSpPr>
          <p:nvPr>
            <p:ph type="body" idx="1"/>
          </p:nvPr>
        </p:nvSpPr>
        <p:spPr>
          <a:xfrm>
            <a:off x="6248400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Transitional Care – St. Joseph’s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48" name="Google Shape;348;p54"/>
          <p:cNvSpPr txBox="1">
            <a:spLocks noGrp="1"/>
          </p:cNvSpPr>
          <p:nvPr>
            <p:ph type="body" idx="1"/>
          </p:nvPr>
        </p:nvSpPr>
        <p:spPr>
          <a:xfrm>
            <a:off x="377183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St. Rose Pediatric Endocrinology Dream Fund Clinic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49" name="Google Shape;349;p54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850" y="1249450"/>
            <a:ext cx="1953350" cy="161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2972" y="1311752"/>
            <a:ext cx="1811100" cy="154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4300" y="1410575"/>
            <a:ext cx="2217000" cy="133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5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Patient Experience Awards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Most Improved Clinic Award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58" name="Google Shape;358;p55"/>
          <p:cNvSpPr txBox="1">
            <a:spLocks noGrp="1"/>
          </p:cNvSpPr>
          <p:nvPr>
            <p:ph type="body" idx="1"/>
          </p:nvPr>
        </p:nvSpPr>
        <p:spPr>
          <a:xfrm>
            <a:off x="20576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Maternal Fetal Medicine – </a:t>
            </a:r>
            <a:b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St. Joseph’s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59" name="Google Shape;359;p55"/>
          <p:cNvSpPr txBox="1">
            <a:spLocks noGrp="1"/>
          </p:cNvSpPr>
          <p:nvPr>
            <p:ph type="body" idx="1"/>
          </p:nvPr>
        </p:nvSpPr>
        <p:spPr>
          <a:xfrm>
            <a:off x="55244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Transitional Care – St. Joseph’s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60" name="Google Shape;36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6100" y="1341375"/>
            <a:ext cx="2217000" cy="13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1750" y="1412376"/>
            <a:ext cx="2217000" cy="1241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6"/>
          <p:cNvSpPr txBox="1">
            <a:spLocks noGrp="1"/>
          </p:cNvSpPr>
          <p:nvPr>
            <p:ph type="title"/>
          </p:nvPr>
        </p:nvSpPr>
        <p:spPr>
          <a:xfrm>
            <a:off x="194230" y="1398495"/>
            <a:ext cx="8755500" cy="2346600"/>
          </a:xfrm>
          <a:prstGeom prst="rect">
            <a:avLst/>
          </a:prstGeom>
        </p:spPr>
        <p:txBody>
          <a:bodyPr spcFirstLastPara="1" wrap="square" lIns="73150" tIns="0" rIns="7315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Southeast Division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5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1"/>
          <p:cNvSpPr txBox="1">
            <a:spLocks noGrp="1"/>
          </p:cNvSpPr>
          <p:nvPr>
            <p:ph type="body" idx="1"/>
          </p:nvPr>
        </p:nvSpPr>
        <p:spPr>
          <a:xfrm>
            <a:off x="1181038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Dr. Reza Toussi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50" name="Google Shape;150;p31"/>
          <p:cNvSpPr txBox="1">
            <a:spLocks noGrp="1"/>
          </p:cNvSpPr>
          <p:nvPr>
            <p:ph type="body" idx="1"/>
          </p:nvPr>
        </p:nvSpPr>
        <p:spPr>
          <a:xfrm>
            <a:off x="6248400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Marian Family Medicine Residency Program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51" name="Google Shape;151;p31"/>
          <p:cNvSpPr txBox="1">
            <a:spLocks noGrp="1"/>
          </p:cNvSpPr>
          <p:nvPr>
            <p:ph type="body" idx="1"/>
          </p:nvPr>
        </p:nvSpPr>
        <p:spPr>
          <a:xfrm>
            <a:off x="3771838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Jody Davis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2" name="Google Shape;152;p3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158" y="522049"/>
            <a:ext cx="1194099" cy="1888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862" y="591125"/>
            <a:ext cx="1364575" cy="181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1100" y="993150"/>
            <a:ext cx="2231000" cy="1249360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8"/>
          <p:cNvSpPr txBox="1">
            <a:spLocks noGrp="1"/>
          </p:cNvSpPr>
          <p:nvPr>
            <p:ph type="body" idx="1"/>
          </p:nvPr>
        </p:nvSpPr>
        <p:spPr>
          <a:xfrm>
            <a:off x="1638238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CHI Memorial Thoracic Oncology Associates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80" name="Google Shape;380;p58"/>
          <p:cNvSpPr txBox="1">
            <a:spLocks noGrp="1"/>
          </p:cNvSpPr>
          <p:nvPr>
            <p:ph type="body" idx="1"/>
          </p:nvPr>
        </p:nvSpPr>
        <p:spPr>
          <a:xfrm>
            <a:off x="6477000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Wanda Crawford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81" name="Google Shape;381;p58"/>
          <p:cNvSpPr txBox="1">
            <a:spLocks noGrp="1"/>
          </p:cNvSpPr>
          <p:nvPr>
            <p:ph type="body" idx="1"/>
          </p:nvPr>
        </p:nvSpPr>
        <p:spPr>
          <a:xfrm>
            <a:off x="4381438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John Howell, PA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82" name="Google Shape;382;p58" descr="https://www.chimemorialmedicalgroup.org/images/content/chimemorialchestandlungcancercenter-460633.jpg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00" y="972750"/>
            <a:ext cx="2888800" cy="144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8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8" y="972750"/>
            <a:ext cx="1083291" cy="144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2437" y="972750"/>
            <a:ext cx="1694763" cy="144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5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0"/>
          <p:cNvSpPr txBox="1">
            <a:spLocks noGrp="1"/>
          </p:cNvSpPr>
          <p:nvPr>
            <p:ph type="body" idx="1"/>
          </p:nvPr>
        </p:nvSpPr>
        <p:spPr>
          <a:xfrm>
            <a:off x="1181038" y="28765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Dr. Kumar Amin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97" name="Google Shape;397;p60"/>
          <p:cNvSpPr txBox="1">
            <a:spLocks noGrp="1"/>
          </p:cNvSpPr>
          <p:nvPr>
            <p:ph type="body" idx="1"/>
          </p:nvPr>
        </p:nvSpPr>
        <p:spPr>
          <a:xfrm>
            <a:off x="6248400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Trinity Health System Cardiovascular Service Line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98" name="Google Shape;398;p60"/>
          <p:cNvSpPr txBox="1">
            <a:spLocks noGrp="1"/>
          </p:cNvSpPr>
          <p:nvPr>
            <p:ph type="body" idx="1"/>
          </p:nvPr>
        </p:nvSpPr>
        <p:spPr>
          <a:xfrm>
            <a:off x="3014024" y="2753900"/>
            <a:ext cx="28668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Esther Mills &amp; Jessica Stanley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99" name="Google Shape;39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500" y="972750"/>
            <a:ext cx="1587300" cy="158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3063" y="1027262"/>
            <a:ext cx="2247075" cy="126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2662" y="1121100"/>
            <a:ext cx="1609336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60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3125" y="972750"/>
            <a:ext cx="1371599" cy="1587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6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2"/>
          <p:cNvSpPr txBox="1">
            <a:spLocks noGrp="1"/>
          </p:cNvSpPr>
          <p:nvPr>
            <p:ph type="body" idx="1"/>
          </p:nvPr>
        </p:nvSpPr>
        <p:spPr>
          <a:xfrm>
            <a:off x="1181038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CHI Memorial Surgical Associates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15" name="Google Shape;415;p62"/>
          <p:cNvSpPr txBox="1">
            <a:spLocks noGrp="1"/>
          </p:cNvSpPr>
          <p:nvPr>
            <p:ph type="body" idx="1"/>
          </p:nvPr>
        </p:nvSpPr>
        <p:spPr>
          <a:xfrm>
            <a:off x="6248400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Jessica Stanley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16" name="Google Shape;416;p62"/>
          <p:cNvSpPr txBox="1">
            <a:spLocks noGrp="1"/>
          </p:cNvSpPr>
          <p:nvPr>
            <p:ph type="body" idx="1"/>
          </p:nvPr>
        </p:nvSpPr>
        <p:spPr>
          <a:xfrm>
            <a:off x="3771853" y="2571750"/>
            <a:ext cx="19245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Dr. Peter Emanuel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17" name="Google Shape;417;p6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000" y="972750"/>
            <a:ext cx="1371599" cy="1371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763" y="972750"/>
            <a:ext cx="2449285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7062" y="972750"/>
            <a:ext cx="1609336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4"/>
          <p:cNvSpPr txBox="1">
            <a:spLocks noGrp="1"/>
          </p:cNvSpPr>
          <p:nvPr>
            <p:ph type="body" idx="1"/>
          </p:nvPr>
        </p:nvSpPr>
        <p:spPr>
          <a:xfrm>
            <a:off x="20576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CHI SV Primary Care Braden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32" name="Google Shape;432;p64"/>
          <p:cNvSpPr txBox="1">
            <a:spLocks noGrp="1"/>
          </p:cNvSpPr>
          <p:nvPr>
            <p:ph type="body" idx="1"/>
          </p:nvPr>
        </p:nvSpPr>
        <p:spPr>
          <a:xfrm>
            <a:off x="55244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KO 1 SJ Primary Care Associates Coburn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33" name="Google Shape;433;p64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Hypertension Management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Top Performing Clinic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4" name="Google Shape;43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7700" y="1262788"/>
            <a:ext cx="1995800" cy="1494924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5" name="Google Shape;43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2450" y="1262800"/>
            <a:ext cx="2726605" cy="145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5"/>
          <p:cNvSpPr txBox="1">
            <a:spLocks noGrp="1"/>
          </p:cNvSpPr>
          <p:nvPr>
            <p:ph type="body" idx="1"/>
          </p:nvPr>
        </p:nvSpPr>
        <p:spPr>
          <a:xfrm>
            <a:off x="20576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CHI Memorial Associates Internal Medicine Associates - Signal Mountain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42" name="Google Shape;442;p65"/>
          <p:cNvSpPr txBox="1">
            <a:spLocks noGrp="1"/>
          </p:cNvSpPr>
          <p:nvPr>
            <p:ph type="body" idx="1"/>
          </p:nvPr>
        </p:nvSpPr>
        <p:spPr>
          <a:xfrm>
            <a:off x="55244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KO 3 SJ Internal Medicine Asc Long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43" name="Google Shape;443;p65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Hypertension Management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Most Improved Clinic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4" name="Google Shape;444;p6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200" y="1437896"/>
            <a:ext cx="2743200" cy="1371600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5" name="Google Shape;44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2425" y="1423613"/>
            <a:ext cx="3267075" cy="140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6"/>
          <p:cNvSpPr txBox="1">
            <a:spLocks noGrp="1"/>
          </p:cNvSpPr>
          <p:nvPr>
            <p:ph type="body" idx="1"/>
          </p:nvPr>
        </p:nvSpPr>
        <p:spPr>
          <a:xfrm>
            <a:off x="20576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CHI Memorial Associates Internal Medicine Associates - Chattanooga, Hixson Pike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52" name="Google Shape;452;p66"/>
          <p:cNvSpPr txBox="1">
            <a:spLocks noGrp="1"/>
          </p:cNvSpPr>
          <p:nvPr>
            <p:ph type="body" idx="1"/>
          </p:nvPr>
        </p:nvSpPr>
        <p:spPr>
          <a:xfrm>
            <a:off x="55244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CHI SV Primary Care Scott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53" name="Google Shape;453;p66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Diabetes Management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Top Performing Clinic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4" name="Google Shape;45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2828" y="1324450"/>
            <a:ext cx="1831148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6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551" y="1324450"/>
            <a:ext cx="2644099" cy="1487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7"/>
          <p:cNvSpPr txBox="1">
            <a:spLocks noGrp="1"/>
          </p:cNvSpPr>
          <p:nvPr>
            <p:ph type="body" idx="1"/>
          </p:nvPr>
        </p:nvSpPr>
        <p:spPr>
          <a:xfrm>
            <a:off x="20576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CHI Memorial Internal Medicine Associates - Signal Mountain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62" name="Google Shape;462;p67"/>
          <p:cNvSpPr txBox="1">
            <a:spLocks noGrp="1"/>
          </p:cNvSpPr>
          <p:nvPr>
            <p:ph type="body" idx="1"/>
          </p:nvPr>
        </p:nvSpPr>
        <p:spPr>
          <a:xfrm>
            <a:off x="55244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CHI Memorial Family Practice Associates - Lafayette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63" name="Google Shape;463;p67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Diabetes Management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Most Improved Clinic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4" name="Google Shape;464;p6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1466322"/>
            <a:ext cx="2743200" cy="1371600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5" name="Google Shape;465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5850" y="1394888"/>
            <a:ext cx="3028950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6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9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Patient Experience Awards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Best Performance Clinic Award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78" name="Google Shape;478;p69"/>
          <p:cNvSpPr txBox="1">
            <a:spLocks noGrp="1"/>
          </p:cNvSpPr>
          <p:nvPr>
            <p:ph type="body" idx="1"/>
          </p:nvPr>
        </p:nvSpPr>
        <p:spPr>
          <a:xfrm>
            <a:off x="1143000" y="15609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CHI Memorial Breast Care Associates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79" name="Google Shape;479;p69"/>
          <p:cNvSpPr txBox="1">
            <a:spLocks noGrp="1"/>
          </p:cNvSpPr>
          <p:nvPr>
            <p:ph type="body" idx="1"/>
          </p:nvPr>
        </p:nvSpPr>
        <p:spPr>
          <a:xfrm>
            <a:off x="4117175" y="15609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CHI Saint Joseph Medical Group - Primary Care (New Haven)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80" name="Google Shape;480;p69"/>
          <p:cNvSpPr txBox="1">
            <a:spLocks noGrp="1"/>
          </p:cNvSpPr>
          <p:nvPr>
            <p:ph type="body" idx="1"/>
          </p:nvPr>
        </p:nvSpPr>
        <p:spPr>
          <a:xfrm>
            <a:off x="7091350" y="15609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CHI St. Vincent Oncology Cancer Center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81" name="Google Shape;481;p69"/>
          <p:cNvSpPr txBox="1">
            <a:spLocks noGrp="1"/>
          </p:cNvSpPr>
          <p:nvPr>
            <p:ph type="body" idx="1"/>
          </p:nvPr>
        </p:nvSpPr>
        <p:spPr>
          <a:xfrm>
            <a:off x="1143000" y="249135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CHI Memorial Metabolic and Bariatric Care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82" name="Google Shape;482;p69"/>
          <p:cNvSpPr txBox="1">
            <a:spLocks noGrp="1"/>
          </p:cNvSpPr>
          <p:nvPr>
            <p:ph type="body" idx="1"/>
          </p:nvPr>
        </p:nvSpPr>
        <p:spPr>
          <a:xfrm>
            <a:off x="4117175" y="249135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CHI Saint Joseph Medical Group - Primary Care (Mt. Sterling, 40 S Bank St)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83" name="Google Shape;483;p69"/>
          <p:cNvSpPr txBox="1">
            <a:spLocks noGrp="1"/>
          </p:cNvSpPr>
          <p:nvPr>
            <p:ph type="body" idx="1"/>
          </p:nvPr>
        </p:nvSpPr>
        <p:spPr>
          <a:xfrm>
            <a:off x="7091350" y="249135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CHI St. Vincent Primary Care - Lonoke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84" name="Google Shape;484;p69"/>
          <p:cNvSpPr txBox="1">
            <a:spLocks noGrp="1"/>
          </p:cNvSpPr>
          <p:nvPr>
            <p:ph type="body" idx="1"/>
          </p:nvPr>
        </p:nvSpPr>
        <p:spPr>
          <a:xfrm>
            <a:off x="1143000" y="34218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CHI Memorial Primary Care Associates - Cleveland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85" name="Google Shape;485;p69"/>
          <p:cNvSpPr txBox="1">
            <a:spLocks noGrp="1"/>
          </p:cNvSpPr>
          <p:nvPr>
            <p:ph type="body" idx="1"/>
          </p:nvPr>
        </p:nvSpPr>
        <p:spPr>
          <a:xfrm>
            <a:off x="4117175" y="34218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CHI Saint Joseph Medical Group - Primary Care (Mt. Sterling, 227 Falcon Dr)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86" name="Google Shape;486;p69"/>
          <p:cNvSpPr txBox="1">
            <a:spLocks noGrp="1"/>
          </p:cNvSpPr>
          <p:nvPr>
            <p:ph type="body" idx="1"/>
          </p:nvPr>
        </p:nvSpPr>
        <p:spPr>
          <a:xfrm>
            <a:off x="7091350" y="34218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CHI St. Vincent Primary Care - Scott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87" name="Google Shape;487;p6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94" y="1560900"/>
            <a:ext cx="892605" cy="5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6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491350"/>
            <a:ext cx="840600" cy="53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69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600" y="3495976"/>
            <a:ext cx="892599" cy="4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69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788" y="1650308"/>
            <a:ext cx="840600" cy="447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69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7787" y="2522213"/>
            <a:ext cx="892600" cy="475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69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780" y="3269993"/>
            <a:ext cx="840600" cy="84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69"/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975" y="1577100"/>
            <a:ext cx="840600" cy="55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69"/>
          <p:cNvPicPr preferRelativeResize="0"/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942" y="2350212"/>
            <a:ext cx="892600" cy="668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69"/>
          <p:cNvPicPr preferRelativeResize="0"/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954" y="3375488"/>
            <a:ext cx="840575" cy="629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0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Patient Experience Awards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Best Performance Clinic Award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02" name="Google Shape;502;p70"/>
          <p:cNvSpPr txBox="1">
            <a:spLocks noGrp="1"/>
          </p:cNvSpPr>
          <p:nvPr>
            <p:ph type="body" idx="1"/>
          </p:nvPr>
        </p:nvSpPr>
        <p:spPr>
          <a:xfrm>
            <a:off x="1747800" y="15609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CHI St. Vincent Urogynecology Clinic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03" name="Google Shape;503;p70"/>
          <p:cNvSpPr txBox="1">
            <a:spLocks noGrp="1"/>
          </p:cNvSpPr>
          <p:nvPr>
            <p:ph type="body" idx="1"/>
          </p:nvPr>
        </p:nvSpPr>
        <p:spPr>
          <a:xfrm>
            <a:off x="6462600" y="15609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Trinity Health System - Orthopedics &amp; Sports Medicine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04" name="Google Shape;504;p70"/>
          <p:cNvSpPr txBox="1">
            <a:spLocks noGrp="1"/>
          </p:cNvSpPr>
          <p:nvPr>
            <p:ph type="body" idx="1"/>
          </p:nvPr>
        </p:nvSpPr>
        <p:spPr>
          <a:xfrm>
            <a:off x="1747800" y="249135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Trinity Family Care Center - Multispecialty Physical Medicine and Rehab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05" name="Google Shape;505;p70"/>
          <p:cNvSpPr txBox="1">
            <a:spLocks noGrp="1"/>
          </p:cNvSpPr>
          <p:nvPr>
            <p:ph type="body" idx="1"/>
          </p:nvPr>
        </p:nvSpPr>
        <p:spPr>
          <a:xfrm>
            <a:off x="6462600" y="249135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Trinity Health System - Primary Care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06" name="Google Shape;506;p70"/>
          <p:cNvSpPr txBox="1">
            <a:spLocks noGrp="1"/>
          </p:cNvSpPr>
          <p:nvPr>
            <p:ph type="body" idx="1"/>
          </p:nvPr>
        </p:nvSpPr>
        <p:spPr>
          <a:xfrm>
            <a:off x="6462600" y="34218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Trinity Medical Group Specialty Clinic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07" name="Google Shape;507;p70"/>
          <p:cNvSpPr txBox="1">
            <a:spLocks noGrp="1"/>
          </p:cNvSpPr>
          <p:nvPr>
            <p:ph type="body" idx="1"/>
          </p:nvPr>
        </p:nvSpPr>
        <p:spPr>
          <a:xfrm>
            <a:off x="1747800" y="34218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Trinity Family Care Center - Ross Park (Pediatrics)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08" name="Google Shape;508;p70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92" y="1468250"/>
            <a:ext cx="840600" cy="629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7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91" y="2516241"/>
            <a:ext cx="1007600" cy="431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70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92" y="3407232"/>
            <a:ext cx="1007600" cy="56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70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992" y="2476782"/>
            <a:ext cx="1007600" cy="56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70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992" y="3421807"/>
            <a:ext cx="1007600" cy="56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70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992" y="1480269"/>
            <a:ext cx="1007600" cy="566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1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Patient Experience Awards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Most Improved Clinic Award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20" name="Google Shape;520;p71"/>
          <p:cNvSpPr txBox="1">
            <a:spLocks noGrp="1"/>
          </p:cNvSpPr>
          <p:nvPr>
            <p:ph type="body" idx="1"/>
          </p:nvPr>
        </p:nvSpPr>
        <p:spPr>
          <a:xfrm>
            <a:off x="20576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CHI Saint Joseph Medical Group - Primary Care (Richmond)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21" name="Google Shape;521;p71"/>
          <p:cNvSpPr txBox="1">
            <a:spLocks noGrp="1"/>
          </p:cNvSpPr>
          <p:nvPr>
            <p:ph type="body" idx="1"/>
          </p:nvPr>
        </p:nvSpPr>
        <p:spPr>
          <a:xfrm>
            <a:off x="55244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CHI Saint Joseph Medical Group - Urology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22" name="Google Shape;52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7750" y="1229200"/>
            <a:ext cx="2933700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3025" y="1233963"/>
            <a:ext cx="2952750" cy="15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7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2636" y="286950"/>
            <a:ext cx="3538728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7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9"/>
          <a:stretch/>
        </p:blipFill>
        <p:spPr>
          <a:xfrm>
            <a:off x="4817800" y="973400"/>
            <a:ext cx="3200399" cy="3200401"/>
          </a:xfrm>
          <a:prstGeom prst="rect">
            <a:avLst/>
          </a:prstGeom>
        </p:spPr>
      </p:pic>
      <p:sp>
        <p:nvSpPr>
          <p:cNvPr id="536" name="Google Shape;536;p73"/>
          <p:cNvSpPr txBox="1">
            <a:spLocks noGrp="1"/>
          </p:cNvSpPr>
          <p:nvPr>
            <p:ph type="body" idx="1"/>
          </p:nvPr>
        </p:nvSpPr>
        <p:spPr>
          <a:xfrm>
            <a:off x="475800" y="2114550"/>
            <a:ext cx="4096200" cy="9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Chris Lowney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4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Vice Chair, Board of Directors</a:t>
            </a:r>
            <a:endParaRPr sz="1400" i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CommonSpirit Health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7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817800" y="973400"/>
            <a:ext cx="3200400" cy="3200400"/>
          </a:xfrm>
          <a:prstGeom prst="rect">
            <a:avLst/>
          </a:prstGeom>
        </p:spPr>
      </p:pic>
      <p:sp>
        <p:nvSpPr>
          <p:cNvPr id="543" name="Google Shape;543;p74"/>
          <p:cNvSpPr txBox="1">
            <a:spLocks noGrp="1"/>
          </p:cNvSpPr>
          <p:nvPr>
            <p:ph type="body" idx="1"/>
          </p:nvPr>
        </p:nvSpPr>
        <p:spPr>
          <a:xfrm>
            <a:off x="475800" y="2114550"/>
            <a:ext cx="4096200" cy="9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Lloyd H. Dean</a:t>
            </a:r>
            <a:endParaRPr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4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Chief Executive Officer</a:t>
            </a:r>
            <a:endParaRPr sz="1400" i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CommonSpirit Health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7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2636" y="286950"/>
            <a:ext cx="3538728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6"/>
          <p:cNvSpPr txBox="1">
            <a:spLocks noGrp="1"/>
          </p:cNvSpPr>
          <p:nvPr>
            <p:ph type="title"/>
          </p:nvPr>
        </p:nvSpPr>
        <p:spPr>
          <a:xfrm>
            <a:off x="194230" y="1398495"/>
            <a:ext cx="8755500" cy="2346600"/>
          </a:xfrm>
          <a:prstGeom prst="rect">
            <a:avLst/>
          </a:prstGeom>
        </p:spPr>
        <p:txBody>
          <a:bodyPr spcFirstLastPara="1" wrap="square" lIns="73150" tIns="0" rIns="7315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Texas Division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7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3"/>
          <p:cNvSpPr txBox="1">
            <a:spLocks noGrp="1"/>
          </p:cNvSpPr>
          <p:nvPr>
            <p:ph type="body" idx="1"/>
          </p:nvPr>
        </p:nvSpPr>
        <p:spPr>
          <a:xfrm>
            <a:off x="2058544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Dr. Ramsey Ulrich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7" name="Google Shape;167;p33"/>
          <p:cNvSpPr txBox="1">
            <a:spLocks noGrp="1"/>
          </p:cNvSpPr>
          <p:nvPr>
            <p:ph type="body" idx="1"/>
          </p:nvPr>
        </p:nvSpPr>
        <p:spPr>
          <a:xfrm>
            <a:off x="5487544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Tiffany Tidwell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68" name="Google Shape;168;p3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00" y="455537"/>
            <a:ext cx="1600200" cy="200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980" y="474825"/>
            <a:ext cx="1471231" cy="1961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78"/>
          <p:cNvSpPr txBox="1">
            <a:spLocks noGrp="1"/>
          </p:cNvSpPr>
          <p:nvPr>
            <p:ph type="body" idx="1"/>
          </p:nvPr>
        </p:nvSpPr>
        <p:spPr>
          <a:xfrm>
            <a:off x="4000500" y="3333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Shalonda Hayter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68" name="Google Shape;568;p78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275" y="574353"/>
            <a:ext cx="2396324" cy="2459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7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80"/>
          <p:cNvSpPr txBox="1">
            <a:spLocks noGrp="1"/>
          </p:cNvSpPr>
          <p:nvPr>
            <p:ph type="body" idx="1"/>
          </p:nvPr>
        </p:nvSpPr>
        <p:spPr>
          <a:xfrm>
            <a:off x="3769605" y="30289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Kendyl Parker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81" name="Google Shape;58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4575" y="736974"/>
            <a:ext cx="2162450" cy="208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8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2"/>
          <p:cNvSpPr txBox="1">
            <a:spLocks noGrp="1"/>
          </p:cNvSpPr>
          <p:nvPr>
            <p:ph type="body" idx="1"/>
          </p:nvPr>
        </p:nvSpPr>
        <p:spPr>
          <a:xfrm>
            <a:off x="1181038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Baylor St. Luke’s Medical Center Lung Transplant Team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94" name="Google Shape;594;p82"/>
          <p:cNvSpPr txBox="1">
            <a:spLocks noGrp="1"/>
          </p:cNvSpPr>
          <p:nvPr>
            <p:ph type="body" idx="1"/>
          </p:nvPr>
        </p:nvSpPr>
        <p:spPr>
          <a:xfrm>
            <a:off x="6019800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Dr. Paul McNeely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95" name="Google Shape;595;p82"/>
          <p:cNvSpPr txBox="1">
            <a:spLocks noGrp="1"/>
          </p:cNvSpPr>
          <p:nvPr>
            <p:ph type="body" idx="1"/>
          </p:nvPr>
        </p:nvSpPr>
        <p:spPr>
          <a:xfrm>
            <a:off x="4000438" y="30289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Dr. Clint Cheng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96" name="Google Shape;596;p8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773" y="891171"/>
            <a:ext cx="1604774" cy="1528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82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879" y="734575"/>
            <a:ext cx="1335325" cy="197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725" y="839400"/>
            <a:ext cx="3028950" cy="15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84"/>
          <p:cNvSpPr txBox="1">
            <a:spLocks noGrp="1"/>
          </p:cNvSpPr>
          <p:nvPr>
            <p:ph type="body" idx="1"/>
          </p:nvPr>
        </p:nvSpPr>
        <p:spPr>
          <a:xfrm>
            <a:off x="20576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BSLMG Agape Physicians (Primary Care/Pediatric – Woodlands)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11" name="Google Shape;611;p84"/>
          <p:cNvSpPr txBox="1">
            <a:spLocks noGrp="1"/>
          </p:cNvSpPr>
          <p:nvPr>
            <p:ph type="body" idx="1"/>
          </p:nvPr>
        </p:nvSpPr>
        <p:spPr>
          <a:xfrm>
            <a:off x="5524488" y="3351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Brazosport Oak Drive Family Medicine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12" name="Google Shape;612;p84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Hypertension Management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Top Performing Clinic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3" name="Google Shape;613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3500" y="1249450"/>
            <a:ext cx="1422200" cy="18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8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138" y="1249450"/>
            <a:ext cx="2154532" cy="161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85"/>
          <p:cNvSpPr txBox="1">
            <a:spLocks noGrp="1"/>
          </p:cNvSpPr>
          <p:nvPr>
            <p:ph type="body" idx="1"/>
          </p:nvPr>
        </p:nvSpPr>
        <p:spPr>
          <a:xfrm>
            <a:off x="20576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Memorial Clinics Livingston Multispecialty Center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21" name="Google Shape;621;p85"/>
          <p:cNvSpPr txBox="1">
            <a:spLocks noGrp="1"/>
          </p:cNvSpPr>
          <p:nvPr>
            <p:ph type="body" idx="1"/>
          </p:nvPr>
        </p:nvSpPr>
        <p:spPr>
          <a:xfrm>
            <a:off x="55244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Memorial Clinics Angelina Internal Medicine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22" name="Google Shape;622;p85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Hypertension Management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Most Improved Clinic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23" name="Google Shape;623;p8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775" y="1202300"/>
            <a:ext cx="1957247" cy="161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8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1496075"/>
            <a:ext cx="3869599" cy="1322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86"/>
          <p:cNvSpPr txBox="1">
            <a:spLocks noGrp="1"/>
          </p:cNvSpPr>
          <p:nvPr>
            <p:ph type="body" idx="1"/>
          </p:nvPr>
        </p:nvSpPr>
        <p:spPr>
          <a:xfrm>
            <a:off x="20576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BSLMG Agape Physicians (Primary Care/Pediatric – Woodlands)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31" name="Google Shape;631;p86"/>
          <p:cNvSpPr txBox="1">
            <a:spLocks noGrp="1"/>
          </p:cNvSpPr>
          <p:nvPr>
            <p:ph type="body" idx="1"/>
          </p:nvPr>
        </p:nvSpPr>
        <p:spPr>
          <a:xfrm>
            <a:off x="55244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St. Joseph Normangee Family Medicine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32" name="Google Shape;632;p86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Diabetes Management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Top Performing Clinic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33" name="Google Shape;63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0649" y="1373650"/>
            <a:ext cx="209550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8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138" y="1202300"/>
            <a:ext cx="2154532" cy="161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87"/>
          <p:cNvSpPr txBox="1">
            <a:spLocks noGrp="1"/>
          </p:cNvSpPr>
          <p:nvPr>
            <p:ph type="body" idx="1"/>
          </p:nvPr>
        </p:nvSpPr>
        <p:spPr>
          <a:xfrm>
            <a:off x="3409946" y="3520725"/>
            <a:ext cx="24765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BSLMG Agape Physicians (Primary Care/Pediatric – Woodlands)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41" name="Google Shape;641;p87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Diabetes Management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Most Improved Clinic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42" name="Google Shape;642;p8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1256613"/>
            <a:ext cx="2743199" cy="2057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p8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9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Patient Experience Awards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Best Performance Clinic Award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55" name="Google Shape;655;p89"/>
          <p:cNvSpPr txBox="1">
            <a:spLocks noGrp="1"/>
          </p:cNvSpPr>
          <p:nvPr>
            <p:ph type="body" idx="1"/>
          </p:nvPr>
        </p:nvSpPr>
        <p:spPr>
          <a:xfrm>
            <a:off x="1524000" y="15609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BSLMG Oglesbee Family Clinic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56" name="Google Shape;656;p89"/>
          <p:cNvSpPr txBox="1">
            <a:spLocks noGrp="1"/>
          </p:cNvSpPr>
          <p:nvPr>
            <p:ph type="body" idx="1"/>
          </p:nvPr>
        </p:nvSpPr>
        <p:spPr>
          <a:xfrm>
            <a:off x="4498175" y="15609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SJMG General Surgery Associates - Rock Prairie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57" name="Google Shape;657;p89"/>
          <p:cNvSpPr txBox="1">
            <a:spLocks noGrp="1"/>
          </p:cNvSpPr>
          <p:nvPr>
            <p:ph type="body" idx="1"/>
          </p:nvPr>
        </p:nvSpPr>
        <p:spPr>
          <a:xfrm>
            <a:off x="7472350" y="15609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SJMG Primary Care - Hearne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58" name="Google Shape;658;p89"/>
          <p:cNvSpPr txBox="1">
            <a:spLocks noGrp="1"/>
          </p:cNvSpPr>
          <p:nvPr>
            <p:ph type="body" idx="1"/>
          </p:nvPr>
        </p:nvSpPr>
        <p:spPr>
          <a:xfrm>
            <a:off x="1524000" y="249135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BSLMG Woodlands Bridge Clinic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59" name="Google Shape;659;p89"/>
          <p:cNvSpPr txBox="1">
            <a:spLocks noGrp="1"/>
          </p:cNvSpPr>
          <p:nvPr>
            <p:ph type="body" idx="1"/>
          </p:nvPr>
        </p:nvSpPr>
        <p:spPr>
          <a:xfrm>
            <a:off x="4498175" y="249135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SJMG Orthopaedic Associates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60" name="Google Shape;660;p89"/>
          <p:cNvSpPr txBox="1">
            <a:spLocks noGrp="1"/>
          </p:cNvSpPr>
          <p:nvPr>
            <p:ph type="body" idx="1"/>
          </p:nvPr>
        </p:nvSpPr>
        <p:spPr>
          <a:xfrm>
            <a:off x="1524000" y="34218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SJMG General Surgery Associates - GBSA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61" name="Google Shape;661;p89"/>
          <p:cNvSpPr txBox="1">
            <a:spLocks noGrp="1"/>
          </p:cNvSpPr>
          <p:nvPr>
            <p:ph type="body" idx="1"/>
          </p:nvPr>
        </p:nvSpPr>
        <p:spPr>
          <a:xfrm>
            <a:off x="4498175" y="34218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SJMG Pediatrics - Bryan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62" name="Google Shape;662;p8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25" y="1628725"/>
            <a:ext cx="1132875" cy="53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8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125" y="3309275"/>
            <a:ext cx="930473" cy="78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89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50" y="2375113"/>
            <a:ext cx="973775" cy="64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89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63" y="3529092"/>
            <a:ext cx="1132900" cy="56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89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200" y="1492188"/>
            <a:ext cx="973775" cy="674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89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201" y="2499925"/>
            <a:ext cx="930475" cy="5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89"/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2375" y="1628725"/>
            <a:ext cx="973775" cy="64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0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Patient Experience Awards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Most Improved Clinic Award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75" name="Google Shape;675;p90"/>
          <p:cNvSpPr txBox="1">
            <a:spLocks noGrp="1"/>
          </p:cNvSpPr>
          <p:nvPr>
            <p:ph type="body" idx="1"/>
          </p:nvPr>
        </p:nvSpPr>
        <p:spPr>
          <a:xfrm>
            <a:off x="20576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BSLMG Multispecialty Clinic MAC II (Endocrinology and Diabetes)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76" name="Google Shape;676;p90"/>
          <p:cNvSpPr txBox="1">
            <a:spLocks noGrp="1"/>
          </p:cNvSpPr>
          <p:nvPr>
            <p:ph type="body" idx="1"/>
          </p:nvPr>
        </p:nvSpPr>
        <p:spPr>
          <a:xfrm>
            <a:off x="55244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BSLMG Multispecialty Clinic Springwoods Village (Orthopedics)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77" name="Google Shape;677;p90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925" y="1202300"/>
            <a:ext cx="2131759" cy="16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90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334" y="1202300"/>
            <a:ext cx="2154533" cy="161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91"/>
          <p:cNvSpPr txBox="1">
            <a:spLocks noGrp="1"/>
          </p:cNvSpPr>
          <p:nvPr>
            <p:ph type="title"/>
          </p:nvPr>
        </p:nvSpPr>
        <p:spPr>
          <a:xfrm>
            <a:off x="194230" y="1398495"/>
            <a:ext cx="8755500" cy="2346600"/>
          </a:xfrm>
          <a:prstGeom prst="rect">
            <a:avLst/>
          </a:prstGeom>
        </p:spPr>
        <p:txBody>
          <a:bodyPr spcFirstLastPara="1" wrap="square" lIns="73150" tIns="0" rIns="7315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Midwest Division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Google Shape;690;p9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93"/>
          <p:cNvSpPr txBox="1">
            <a:spLocks noGrp="1"/>
          </p:cNvSpPr>
          <p:nvPr>
            <p:ph type="body" idx="1"/>
          </p:nvPr>
        </p:nvSpPr>
        <p:spPr>
          <a:xfrm>
            <a:off x="2095494" y="3063075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April Morrow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97" name="Google Shape;697;p93"/>
          <p:cNvSpPr txBox="1">
            <a:spLocks noGrp="1"/>
          </p:cNvSpPr>
          <p:nvPr>
            <p:ph type="body" idx="1"/>
          </p:nvPr>
        </p:nvSpPr>
        <p:spPr>
          <a:xfrm>
            <a:off x="5448294" y="3063075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CHI University Campus Clinic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98" name="Google Shape;698;p9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644" y="827975"/>
            <a:ext cx="1757907" cy="1936425"/>
          </a:xfrm>
          <a:prstGeom prst="rect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99" name="Google Shape;699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1413" y="597650"/>
            <a:ext cx="3006385" cy="22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9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95"/>
          <p:cNvSpPr txBox="1">
            <a:spLocks noGrp="1"/>
          </p:cNvSpPr>
          <p:nvPr>
            <p:ph type="body" idx="1"/>
          </p:nvPr>
        </p:nvSpPr>
        <p:spPr>
          <a:xfrm>
            <a:off x="1181038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CHI St. Alexius Health Williston – Primary Care Walk-in Clinic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12" name="Google Shape;712;p95"/>
          <p:cNvSpPr txBox="1">
            <a:spLocks noGrp="1"/>
          </p:cNvSpPr>
          <p:nvPr>
            <p:ph type="body" idx="1"/>
          </p:nvPr>
        </p:nvSpPr>
        <p:spPr>
          <a:xfrm>
            <a:off x="6248400" y="27241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Shelli Hayes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13" name="Google Shape;713;p95"/>
          <p:cNvSpPr txBox="1">
            <a:spLocks noGrp="1"/>
          </p:cNvSpPr>
          <p:nvPr>
            <p:ph type="body" idx="1"/>
          </p:nvPr>
        </p:nvSpPr>
        <p:spPr>
          <a:xfrm>
            <a:off x="3848054" y="2647950"/>
            <a:ext cx="21087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Dr. Aaron Robinson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14" name="Google Shape;714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4600" y="972750"/>
            <a:ext cx="1471625" cy="14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9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037" y="922750"/>
            <a:ext cx="2347049" cy="14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95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63" y="837138"/>
            <a:ext cx="2190474" cy="1642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p9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97"/>
          <p:cNvSpPr txBox="1">
            <a:spLocks noGrp="1"/>
          </p:cNvSpPr>
          <p:nvPr>
            <p:ph type="body" idx="1"/>
          </p:nvPr>
        </p:nvSpPr>
        <p:spPr>
          <a:xfrm>
            <a:off x="1181038" y="30289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Dr. Ronn Johnson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29" name="Google Shape;729;p97"/>
          <p:cNvSpPr txBox="1">
            <a:spLocks noGrp="1"/>
          </p:cNvSpPr>
          <p:nvPr>
            <p:ph type="body" idx="1"/>
          </p:nvPr>
        </p:nvSpPr>
        <p:spPr>
          <a:xfrm>
            <a:off x="6248400" y="30289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Oakes Family Clinic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30" name="Google Shape;730;p97"/>
          <p:cNvSpPr txBox="1">
            <a:spLocks noGrp="1"/>
          </p:cNvSpPr>
          <p:nvPr>
            <p:ph type="body" idx="1"/>
          </p:nvPr>
        </p:nvSpPr>
        <p:spPr>
          <a:xfrm>
            <a:off x="3771838" y="30289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Dr. Muhammed Shittu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31" name="Google Shape;731;p9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088" y="601275"/>
            <a:ext cx="1700214" cy="226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9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292" y="1162050"/>
            <a:ext cx="2206623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8588" y="668900"/>
            <a:ext cx="1865225" cy="213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5"/>
          <p:cNvSpPr txBox="1">
            <a:spLocks noGrp="1"/>
          </p:cNvSpPr>
          <p:nvPr>
            <p:ph type="body" idx="1"/>
          </p:nvPr>
        </p:nvSpPr>
        <p:spPr>
          <a:xfrm>
            <a:off x="1181038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Dr. Christian Swanson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2" name="Google Shape;182;p35"/>
          <p:cNvSpPr txBox="1">
            <a:spLocks noGrp="1"/>
          </p:cNvSpPr>
          <p:nvPr>
            <p:ph type="body" idx="1"/>
          </p:nvPr>
        </p:nvSpPr>
        <p:spPr>
          <a:xfrm>
            <a:off x="6362650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Lisa Saucedo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3" name="Google Shape;183;p35"/>
          <p:cNvSpPr txBox="1">
            <a:spLocks noGrp="1"/>
          </p:cNvSpPr>
          <p:nvPr>
            <p:ph type="body" idx="1"/>
          </p:nvPr>
        </p:nvSpPr>
        <p:spPr>
          <a:xfrm>
            <a:off x="3771838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GSSA Employee Health Team 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84" name="Google Shape;184;p3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2810" y="859500"/>
            <a:ext cx="2130775" cy="15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287" y="384101"/>
            <a:ext cx="1405725" cy="196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5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1125" y="420500"/>
            <a:ext cx="1694774" cy="1960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Google Shape;739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99"/>
          <p:cNvSpPr txBox="1">
            <a:spLocks noGrp="1"/>
          </p:cNvSpPr>
          <p:nvPr>
            <p:ph type="body" idx="1"/>
          </p:nvPr>
        </p:nvSpPr>
        <p:spPr>
          <a:xfrm>
            <a:off x="20576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Dunlap Family Medicine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46" name="Google Shape;746;p99"/>
          <p:cNvSpPr txBox="1">
            <a:spLocks noGrp="1"/>
          </p:cNvSpPr>
          <p:nvPr>
            <p:ph type="body" idx="1"/>
          </p:nvPr>
        </p:nvSpPr>
        <p:spPr>
          <a:xfrm>
            <a:off x="55244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Nebraska City Family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47" name="Google Shape;747;p99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Hypertension Management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Top Performing Clinic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8" name="Google Shape;748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0750" y="1202300"/>
            <a:ext cx="2157310" cy="16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7798" y="1202300"/>
            <a:ext cx="2513622" cy="161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00"/>
          <p:cNvSpPr txBox="1">
            <a:spLocks noGrp="1"/>
          </p:cNvSpPr>
          <p:nvPr>
            <p:ph type="body" idx="1"/>
          </p:nvPr>
        </p:nvSpPr>
        <p:spPr>
          <a:xfrm>
            <a:off x="20576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Clarkson Family Medicine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56" name="Google Shape;756;p100"/>
          <p:cNvSpPr txBox="1">
            <a:spLocks noGrp="1"/>
          </p:cNvSpPr>
          <p:nvPr>
            <p:ph type="body" idx="1"/>
          </p:nvPr>
        </p:nvSpPr>
        <p:spPr>
          <a:xfrm>
            <a:off x="55244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Family Health Physicians </a:t>
            </a:r>
            <a:b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(now CHI Health 70th and A)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57" name="Google Shape;757;p100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Hypertension Management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Most Improved Clinic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58" name="Google Shape;758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0750" y="1249450"/>
            <a:ext cx="2157310" cy="16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7410" y="1202300"/>
            <a:ext cx="2054385" cy="161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01"/>
          <p:cNvSpPr txBox="1">
            <a:spLocks noGrp="1"/>
          </p:cNvSpPr>
          <p:nvPr>
            <p:ph type="body" idx="1"/>
          </p:nvPr>
        </p:nvSpPr>
        <p:spPr>
          <a:xfrm>
            <a:off x="20576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CHI St. Alexius Health Mandan Medical Plaza FAM MED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66" name="Google Shape;766;p101"/>
          <p:cNvSpPr txBox="1">
            <a:spLocks noGrp="1"/>
          </p:cNvSpPr>
          <p:nvPr>
            <p:ph type="body" idx="1"/>
          </p:nvPr>
        </p:nvSpPr>
        <p:spPr>
          <a:xfrm>
            <a:off x="55244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Lakeside Family Medicine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67" name="Google Shape;767;p101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Diabetes Management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Top Performing Clinic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68" name="Google Shape;768;p101" descr="AnMed Health &gt; Locations &gt; Doctors' Offices &gt; Primary Care Practices &gt;  Anderson Primary Care Locations &gt; Lakeside Family Medicin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4263" y="1202300"/>
            <a:ext cx="2428265" cy="16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2738" y="1202300"/>
            <a:ext cx="2545720" cy="161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02"/>
          <p:cNvSpPr txBox="1">
            <a:spLocks noGrp="1"/>
          </p:cNvSpPr>
          <p:nvPr>
            <p:ph type="body" idx="1"/>
          </p:nvPr>
        </p:nvSpPr>
        <p:spPr>
          <a:xfrm>
            <a:off x="20576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Oakland Family Medicine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76" name="Google Shape;776;p102"/>
          <p:cNvSpPr txBox="1">
            <a:spLocks noGrp="1"/>
          </p:cNvSpPr>
          <p:nvPr>
            <p:ph type="body" idx="1"/>
          </p:nvPr>
        </p:nvSpPr>
        <p:spPr>
          <a:xfrm>
            <a:off x="55244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West Broadway Family Clinic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77" name="Google Shape;777;p102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Diabetes Management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Most Improved Clinic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78" name="Google Shape;778;p10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649" y="1144924"/>
            <a:ext cx="2599649" cy="161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5623" y="1107288"/>
            <a:ext cx="2137960" cy="161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p10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04"/>
          <p:cNvSpPr txBox="1">
            <a:spLocks noGrp="1"/>
          </p:cNvSpPr>
          <p:nvPr>
            <p:ph type="body" idx="1"/>
          </p:nvPr>
        </p:nvSpPr>
        <p:spPr>
          <a:xfrm>
            <a:off x="1295400" y="15609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Beach Family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92" name="Google Shape;792;p104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Patient Experience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Best Performance Clinic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93" name="Google Shape;793;p104"/>
          <p:cNvSpPr txBox="1">
            <a:spLocks noGrp="1"/>
          </p:cNvSpPr>
          <p:nvPr>
            <p:ph type="body" idx="1"/>
          </p:nvPr>
        </p:nvSpPr>
        <p:spPr>
          <a:xfrm>
            <a:off x="4269575" y="15609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CHI Health Clinic (Stevens Creek)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94" name="Google Shape;794;p104"/>
          <p:cNvSpPr txBox="1">
            <a:spLocks noGrp="1"/>
          </p:cNvSpPr>
          <p:nvPr>
            <p:ph type="body" idx="1"/>
          </p:nvPr>
        </p:nvSpPr>
        <p:spPr>
          <a:xfrm>
            <a:off x="7319950" y="15609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CHI Health Orthopedics (161st W Maple)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95" name="Google Shape;795;p104"/>
          <p:cNvSpPr txBox="1">
            <a:spLocks noGrp="1"/>
          </p:cNvSpPr>
          <p:nvPr>
            <p:ph type="body" idx="1"/>
          </p:nvPr>
        </p:nvSpPr>
        <p:spPr>
          <a:xfrm>
            <a:off x="1295400" y="249135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CHI Health Clinic Direct Primary Care (132nd &amp; Center)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96" name="Google Shape;796;p104"/>
          <p:cNvSpPr txBox="1">
            <a:spLocks noGrp="1"/>
          </p:cNvSpPr>
          <p:nvPr>
            <p:ph type="body" idx="1"/>
          </p:nvPr>
        </p:nvSpPr>
        <p:spPr>
          <a:xfrm>
            <a:off x="4269575" y="249135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CHI Health Clinic MD VIP (Lakeside)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97" name="Google Shape;797;p104"/>
          <p:cNvSpPr txBox="1">
            <a:spLocks noGrp="1"/>
          </p:cNvSpPr>
          <p:nvPr>
            <p:ph type="body" idx="1"/>
          </p:nvPr>
        </p:nvSpPr>
        <p:spPr>
          <a:xfrm>
            <a:off x="7319950" y="249135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CHI St. Alexius Health Garrison Family Clinic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98" name="Google Shape;798;p104"/>
          <p:cNvSpPr txBox="1">
            <a:spLocks noGrp="1"/>
          </p:cNvSpPr>
          <p:nvPr>
            <p:ph type="body" idx="1"/>
          </p:nvPr>
        </p:nvSpPr>
        <p:spPr>
          <a:xfrm>
            <a:off x="1295400" y="34218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CHI Health Nebraska Heart Institute (NHI) Columbus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99" name="Google Shape;799;p104"/>
          <p:cNvSpPr txBox="1">
            <a:spLocks noGrp="1"/>
          </p:cNvSpPr>
          <p:nvPr>
            <p:ph type="body" idx="1"/>
          </p:nvPr>
        </p:nvSpPr>
        <p:spPr>
          <a:xfrm>
            <a:off x="4269575" y="34218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CHI Health Clinic Foot and Ankle (Council Bluffs)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00" name="Google Shape;800;p104"/>
          <p:cNvSpPr txBox="1">
            <a:spLocks noGrp="1"/>
          </p:cNvSpPr>
          <p:nvPr>
            <p:ph type="body" idx="1"/>
          </p:nvPr>
        </p:nvSpPr>
        <p:spPr>
          <a:xfrm>
            <a:off x="7319950" y="34218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CHI Lisbon Health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01" name="Google Shape;801;p104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525" y="2498679"/>
            <a:ext cx="968675" cy="52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10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525" y="3327516"/>
            <a:ext cx="968675" cy="725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7575" y="1529369"/>
            <a:ext cx="968675" cy="662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10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2913" y="2492100"/>
            <a:ext cx="968675" cy="652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104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088" y="1529375"/>
            <a:ext cx="662775" cy="66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104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804" y="2498679"/>
            <a:ext cx="1041365" cy="52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104"/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792" y="3327530"/>
            <a:ext cx="1041375" cy="675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104"/>
          <p:cNvPicPr preferRelativeResize="0"/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74" y="3421800"/>
            <a:ext cx="968673" cy="726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104"/>
          <p:cNvPicPr preferRelativeResize="0"/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32" y="1650275"/>
            <a:ext cx="1041377" cy="69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105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Patient Experience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Most Improved Clinic 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16" name="Google Shape;816;p105"/>
          <p:cNvSpPr txBox="1">
            <a:spLocks noGrp="1"/>
          </p:cNvSpPr>
          <p:nvPr>
            <p:ph type="body" idx="1"/>
          </p:nvPr>
        </p:nvSpPr>
        <p:spPr>
          <a:xfrm>
            <a:off x="1638457" y="2970600"/>
            <a:ext cx="25143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CHI Health Nebraska Heart Institute (NHI) Columbus</a:t>
            </a:r>
            <a:endParaRPr sz="17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17" name="Google Shape;817;p105"/>
          <p:cNvSpPr txBox="1">
            <a:spLocks noGrp="1"/>
          </p:cNvSpPr>
          <p:nvPr>
            <p:ph type="body" idx="1"/>
          </p:nvPr>
        </p:nvSpPr>
        <p:spPr>
          <a:xfrm>
            <a:off x="55244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CHI Health Clinic Neurology (CUMC Bergan)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18" name="Google Shape;818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5410" y="1263725"/>
            <a:ext cx="2384544" cy="16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10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135" y="1263725"/>
            <a:ext cx="2154552" cy="161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06"/>
          <p:cNvSpPr txBox="1">
            <a:spLocks noGrp="1"/>
          </p:cNvSpPr>
          <p:nvPr>
            <p:ph type="title"/>
          </p:nvPr>
        </p:nvSpPr>
        <p:spPr>
          <a:xfrm>
            <a:off x="194230" y="1398495"/>
            <a:ext cx="8755500" cy="2346600"/>
          </a:xfrm>
          <a:prstGeom prst="rect">
            <a:avLst/>
          </a:prstGeom>
        </p:spPr>
        <p:txBody>
          <a:bodyPr spcFirstLastPara="1" wrap="square" lIns="73150" tIns="0" rIns="7315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Pacific Northwest Division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0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08"/>
          <p:cNvSpPr txBox="1">
            <a:spLocks noGrp="1"/>
          </p:cNvSpPr>
          <p:nvPr>
            <p:ph type="body" idx="1"/>
          </p:nvPr>
        </p:nvSpPr>
        <p:spPr>
          <a:xfrm>
            <a:off x="1181038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Luzmarina Tejada, MN, CCM, PHN, RN &amp; Dr. Jude Gerard Verzosa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38" name="Google Shape;838;p108"/>
          <p:cNvSpPr txBox="1">
            <a:spLocks noGrp="1"/>
          </p:cNvSpPr>
          <p:nvPr>
            <p:ph type="body" idx="1"/>
          </p:nvPr>
        </p:nvSpPr>
        <p:spPr>
          <a:xfrm>
            <a:off x="6248400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Tanala Weaver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39" name="Google Shape;839;p108"/>
          <p:cNvSpPr txBox="1">
            <a:spLocks noGrp="1"/>
          </p:cNvSpPr>
          <p:nvPr>
            <p:ph type="body" idx="1"/>
          </p:nvPr>
        </p:nvSpPr>
        <p:spPr>
          <a:xfrm>
            <a:off x="3771838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Jocelyn Thomas, ARNP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40" name="Google Shape;840;p108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97" y="1142188"/>
            <a:ext cx="972599" cy="122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108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1900" y="934038"/>
            <a:ext cx="1700199" cy="144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8400" y="934050"/>
            <a:ext cx="1700200" cy="1449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108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813" y="1162063"/>
            <a:ext cx="1055474" cy="1180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10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10"/>
          <p:cNvSpPr txBox="1">
            <a:spLocks noGrp="1"/>
          </p:cNvSpPr>
          <p:nvPr>
            <p:ph type="body" idx="1"/>
          </p:nvPr>
        </p:nvSpPr>
        <p:spPr>
          <a:xfrm>
            <a:off x="1333438" y="26479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Dr. Jessica Schlicher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56" name="Google Shape;856;p110"/>
          <p:cNvSpPr txBox="1">
            <a:spLocks noGrp="1"/>
          </p:cNvSpPr>
          <p:nvPr>
            <p:ph type="body" idx="1"/>
          </p:nvPr>
        </p:nvSpPr>
        <p:spPr>
          <a:xfrm>
            <a:off x="6248400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Tina Tyrell &amp; Dr. Jude Gerard Verzosa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57" name="Google Shape;857;p110"/>
          <p:cNvSpPr txBox="1">
            <a:spLocks noGrp="1"/>
          </p:cNvSpPr>
          <p:nvPr>
            <p:ph type="body" idx="1"/>
          </p:nvPr>
        </p:nvSpPr>
        <p:spPr>
          <a:xfrm>
            <a:off x="3771838" y="27241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Michael T. Anderson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58" name="Google Shape;858;p110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400" y="942925"/>
            <a:ext cx="1167425" cy="130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9950" y="936299"/>
            <a:ext cx="1476450" cy="130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000" y="666750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110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61" y="634952"/>
            <a:ext cx="1476438" cy="1968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Google Shape;867;p11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12"/>
          <p:cNvSpPr txBox="1">
            <a:spLocks noGrp="1"/>
          </p:cNvSpPr>
          <p:nvPr>
            <p:ph type="body" idx="1"/>
          </p:nvPr>
        </p:nvSpPr>
        <p:spPr>
          <a:xfrm>
            <a:off x="2058544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Dr. Jason Gray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74" name="Google Shape;874;p112"/>
          <p:cNvSpPr txBox="1">
            <a:spLocks noGrp="1"/>
          </p:cNvSpPr>
          <p:nvPr>
            <p:ph type="body" idx="1"/>
          </p:nvPr>
        </p:nvSpPr>
        <p:spPr>
          <a:xfrm>
            <a:off x="5487544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Dr. Jude Gerard Verzosa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75" name="Google Shape;875;p11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8750" y="847725"/>
            <a:ext cx="1337801" cy="149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0338" y="847725"/>
            <a:ext cx="1496625" cy="149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Google Shape;882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14"/>
          <p:cNvSpPr txBox="1">
            <a:spLocks noGrp="1"/>
          </p:cNvSpPr>
          <p:nvPr>
            <p:ph type="body" idx="1"/>
          </p:nvPr>
        </p:nvSpPr>
        <p:spPr>
          <a:xfrm>
            <a:off x="20576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VMFH Bainbridge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89" name="Google Shape;889;p114"/>
          <p:cNvSpPr txBox="1">
            <a:spLocks noGrp="1"/>
          </p:cNvSpPr>
          <p:nvPr>
            <p:ph type="body" idx="1"/>
          </p:nvPr>
        </p:nvSpPr>
        <p:spPr>
          <a:xfrm>
            <a:off x="55244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VMFH Belfair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90" name="Google Shape;890;p114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Hypertension Management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Top Performing Clinic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91" name="Google Shape;891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9799" y="1258563"/>
            <a:ext cx="2387825" cy="15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5849" y="1202300"/>
            <a:ext cx="2397504" cy="161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15"/>
          <p:cNvSpPr txBox="1">
            <a:spLocks noGrp="1"/>
          </p:cNvSpPr>
          <p:nvPr>
            <p:ph type="body" idx="1"/>
          </p:nvPr>
        </p:nvSpPr>
        <p:spPr>
          <a:xfrm>
            <a:off x="20576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VMFH Bainbridge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99" name="Google Shape;899;p115"/>
          <p:cNvSpPr txBox="1">
            <a:spLocks noGrp="1"/>
          </p:cNvSpPr>
          <p:nvPr>
            <p:ph type="body" idx="1"/>
          </p:nvPr>
        </p:nvSpPr>
        <p:spPr>
          <a:xfrm>
            <a:off x="55244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VMFH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 Canyon Road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00" name="Google Shape;900;p115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Hypertension Management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Most Improved Clinic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01" name="Google Shape;901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9799" y="1258563"/>
            <a:ext cx="2387825" cy="15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4374" y="1186432"/>
            <a:ext cx="1600200" cy="1757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16"/>
          <p:cNvSpPr txBox="1">
            <a:spLocks noGrp="1"/>
          </p:cNvSpPr>
          <p:nvPr>
            <p:ph type="body" idx="1"/>
          </p:nvPr>
        </p:nvSpPr>
        <p:spPr>
          <a:xfrm>
            <a:off x="20576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VMFH Burien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09" name="Google Shape;909;p116"/>
          <p:cNvSpPr txBox="1">
            <a:spLocks noGrp="1"/>
          </p:cNvSpPr>
          <p:nvPr>
            <p:ph type="body" idx="1"/>
          </p:nvPr>
        </p:nvSpPr>
        <p:spPr>
          <a:xfrm>
            <a:off x="4993475" y="2970600"/>
            <a:ext cx="33267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VMFH Peninsula Internal Medicine </a:t>
            </a:r>
            <a:b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and Rheumatology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10" name="Google Shape;910;p116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Diabetes Management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Top Performing Clinic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11" name="Google Shape;911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8475" y="1300163"/>
            <a:ext cx="302895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100" y="1601500"/>
            <a:ext cx="4038600" cy="113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17"/>
          <p:cNvSpPr txBox="1">
            <a:spLocks noGrp="1"/>
          </p:cNvSpPr>
          <p:nvPr>
            <p:ph type="body" idx="1"/>
          </p:nvPr>
        </p:nvSpPr>
        <p:spPr>
          <a:xfrm>
            <a:off x="20576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VMFH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 Gig Harbor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19" name="Google Shape;919;p117"/>
          <p:cNvSpPr txBox="1">
            <a:spLocks noGrp="1"/>
          </p:cNvSpPr>
          <p:nvPr>
            <p:ph type="body" idx="1"/>
          </p:nvPr>
        </p:nvSpPr>
        <p:spPr>
          <a:xfrm>
            <a:off x="5524488" y="37855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VMFH St. Joseph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20" name="Google Shape;920;p117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Diabetes Management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Most Improved Clinic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21" name="Google Shape;921;p11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163" y="1157688"/>
            <a:ext cx="1234875" cy="237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1463" y="1202300"/>
            <a:ext cx="2428265" cy="161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7"/>
          <p:cNvSpPr txBox="1">
            <a:spLocks noGrp="1"/>
          </p:cNvSpPr>
          <p:nvPr>
            <p:ph type="body" idx="1"/>
          </p:nvPr>
        </p:nvSpPr>
        <p:spPr>
          <a:xfrm>
            <a:off x="2057688" y="31230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Inland Empire-Fontana Pediatrics &amp; Family Practice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9" name="Google Shape;199;p37"/>
          <p:cNvSpPr txBox="1">
            <a:spLocks noGrp="1"/>
          </p:cNvSpPr>
          <p:nvPr>
            <p:ph type="body" idx="1"/>
          </p:nvPr>
        </p:nvSpPr>
        <p:spPr>
          <a:xfrm>
            <a:off x="55244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MMG-Citrus Heights Family Practice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0" name="Google Shape;200;p37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Hypertension Management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Top Performing Clinic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1" name="Google Shape;2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1475" y="1586138"/>
            <a:ext cx="428625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9163" y="1243088"/>
            <a:ext cx="1752887" cy="175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Google Shape;928;p11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19"/>
          <p:cNvSpPr txBox="1">
            <a:spLocks noGrp="1"/>
          </p:cNvSpPr>
          <p:nvPr>
            <p:ph type="body" idx="1"/>
          </p:nvPr>
        </p:nvSpPr>
        <p:spPr>
          <a:xfrm>
            <a:off x="1747800" y="15609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Centennial Umpqua Valley Eye Associates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35" name="Google Shape;935;p119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Patient Experience Awards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Best Performance Clinic Award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36" name="Google Shape;936;p119"/>
          <p:cNvSpPr txBox="1">
            <a:spLocks noGrp="1"/>
          </p:cNvSpPr>
          <p:nvPr>
            <p:ph type="body" idx="1"/>
          </p:nvPr>
        </p:nvSpPr>
        <p:spPr>
          <a:xfrm>
            <a:off x="6462600" y="15609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VMFH Gynecologic Oncology Associates at St. Anthony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37" name="Google Shape;937;p119"/>
          <p:cNvSpPr txBox="1">
            <a:spLocks noGrp="1"/>
          </p:cNvSpPr>
          <p:nvPr>
            <p:ph type="body" idx="1"/>
          </p:nvPr>
        </p:nvSpPr>
        <p:spPr>
          <a:xfrm>
            <a:off x="1747800" y="249135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VMFH Breast Care &amp; General Surgery – Silverdale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38" name="Google Shape;938;p119"/>
          <p:cNvSpPr txBox="1">
            <a:spLocks noGrp="1"/>
          </p:cNvSpPr>
          <p:nvPr>
            <p:ph type="body" idx="1"/>
          </p:nvPr>
        </p:nvSpPr>
        <p:spPr>
          <a:xfrm>
            <a:off x="6462600" y="249135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VMFH Gynecologic Oncology Associates at St. Joseph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39" name="Google Shape;939;p119"/>
          <p:cNvSpPr txBox="1">
            <a:spLocks noGrp="1"/>
          </p:cNvSpPr>
          <p:nvPr>
            <p:ph type="body" idx="1"/>
          </p:nvPr>
        </p:nvSpPr>
        <p:spPr>
          <a:xfrm>
            <a:off x="1747800" y="34218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VMFH Cardiothoracic Surgery Associates at St. Joseph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40" name="Google Shape;940;p119"/>
          <p:cNvSpPr txBox="1">
            <a:spLocks noGrp="1"/>
          </p:cNvSpPr>
          <p:nvPr>
            <p:ph type="body" idx="1"/>
          </p:nvPr>
        </p:nvSpPr>
        <p:spPr>
          <a:xfrm>
            <a:off x="6462600" y="3421800"/>
            <a:ext cx="1848000" cy="5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VMFH Plastic Surgery Associates </a:t>
            </a:r>
            <a:b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 sz="1100">
                <a:latin typeface="Montserrat SemiBold"/>
                <a:ea typeface="Montserrat SemiBold"/>
                <a:cs typeface="Montserrat SemiBold"/>
                <a:sym typeface="Montserrat SemiBold"/>
              </a:rPr>
              <a:t>at St. Anthony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41" name="Google Shape;941;p11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50" y="1509300"/>
            <a:ext cx="876502" cy="5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11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50" y="2396700"/>
            <a:ext cx="726300" cy="72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119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42" y="3421792"/>
            <a:ext cx="876500" cy="56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119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350" y="1371600"/>
            <a:ext cx="726300" cy="72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119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208" y="2419593"/>
            <a:ext cx="1091434" cy="72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119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327150"/>
            <a:ext cx="845250" cy="84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20"/>
          <p:cNvSpPr txBox="1"/>
          <p:nvPr/>
        </p:nvSpPr>
        <p:spPr>
          <a:xfrm>
            <a:off x="911250" y="461300"/>
            <a:ext cx="73215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Patient Experience Awards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Most Improved Clinic Award</a:t>
            </a:r>
            <a:endParaRPr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53" name="Google Shape;953;p120"/>
          <p:cNvSpPr txBox="1">
            <a:spLocks noGrp="1"/>
          </p:cNvSpPr>
          <p:nvPr>
            <p:ph type="body" idx="1"/>
          </p:nvPr>
        </p:nvSpPr>
        <p:spPr>
          <a:xfrm>
            <a:off x="20576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VMFH Cardiovascular Consultants, Satellite – Poulsbo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54" name="Google Shape;954;p120"/>
          <p:cNvSpPr txBox="1">
            <a:spLocks noGrp="1"/>
          </p:cNvSpPr>
          <p:nvPr>
            <p:ph type="body" idx="1"/>
          </p:nvPr>
        </p:nvSpPr>
        <p:spPr>
          <a:xfrm>
            <a:off x="5524488" y="297060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VMFH  Orthopedic Associates – Burien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55" name="Google Shape;955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8263" y="1202300"/>
            <a:ext cx="2752667" cy="16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2525" y="1202300"/>
            <a:ext cx="2253755" cy="161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21"/>
          <p:cNvSpPr txBox="1">
            <a:spLocks noGrp="1"/>
          </p:cNvSpPr>
          <p:nvPr>
            <p:ph type="title"/>
          </p:nvPr>
        </p:nvSpPr>
        <p:spPr>
          <a:xfrm>
            <a:off x="194230" y="1398495"/>
            <a:ext cx="8755500" cy="2346600"/>
          </a:xfrm>
          <a:prstGeom prst="rect">
            <a:avLst/>
          </a:prstGeom>
        </p:spPr>
        <p:txBody>
          <a:bodyPr spcFirstLastPara="1" wrap="square" lIns="73150" tIns="0" rIns="7315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System Employees</a:t>
            </a:r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" name="Google Shape;968;p12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123"/>
          <p:cNvSpPr txBox="1">
            <a:spLocks noGrp="1"/>
          </p:cNvSpPr>
          <p:nvPr>
            <p:ph type="body" idx="1"/>
          </p:nvPr>
        </p:nvSpPr>
        <p:spPr>
          <a:xfrm>
            <a:off x="5041250" y="3200825"/>
            <a:ext cx="25794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Dr. Gary Greensweig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75" name="Google Shape;975;p123"/>
          <p:cNvSpPr txBox="1">
            <a:spLocks noGrp="1"/>
          </p:cNvSpPr>
          <p:nvPr>
            <p:ph type="body" idx="1"/>
          </p:nvPr>
        </p:nvSpPr>
        <p:spPr>
          <a:xfrm>
            <a:off x="2056238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DHMSO's Clinical Care Services Group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76" name="Google Shape;976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8875" y="-100400"/>
            <a:ext cx="1751450" cy="2451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4463" y="801300"/>
            <a:ext cx="2962275" cy="154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" name="Google Shape;983;p12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125"/>
          <p:cNvSpPr txBox="1">
            <a:spLocks noGrp="1"/>
          </p:cNvSpPr>
          <p:nvPr>
            <p:ph type="body" idx="1"/>
          </p:nvPr>
        </p:nvSpPr>
        <p:spPr>
          <a:xfrm>
            <a:off x="5487550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Physician Enterprise Transformation Team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90" name="Google Shape;990;p125"/>
          <p:cNvSpPr txBox="1">
            <a:spLocks noGrp="1"/>
          </p:cNvSpPr>
          <p:nvPr>
            <p:ph type="body" idx="1"/>
          </p:nvPr>
        </p:nvSpPr>
        <p:spPr>
          <a:xfrm>
            <a:off x="2056238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Jessica Dixon 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991" name="Google Shape;991;p12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4738" y="690925"/>
            <a:ext cx="1501725" cy="174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12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826" y="690925"/>
            <a:ext cx="3111537" cy="174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" name="Google Shape;998;p12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100" y="457200"/>
            <a:ext cx="2971799" cy="3482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27"/>
          <p:cNvSpPr txBox="1">
            <a:spLocks noGrp="1"/>
          </p:cNvSpPr>
          <p:nvPr>
            <p:ph type="body" idx="1"/>
          </p:nvPr>
        </p:nvSpPr>
        <p:spPr>
          <a:xfrm>
            <a:off x="5487550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Physician Enterprise Coding - Texas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05" name="Google Shape;1005;p127"/>
          <p:cNvSpPr txBox="1">
            <a:spLocks noGrp="1"/>
          </p:cNvSpPr>
          <p:nvPr>
            <p:ph type="body" idx="1"/>
          </p:nvPr>
        </p:nvSpPr>
        <p:spPr>
          <a:xfrm>
            <a:off x="2056238" y="2571750"/>
            <a:ext cx="1600200" cy="10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John Kniesche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06" name="Google Shape;1006;p127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175" y="529625"/>
            <a:ext cx="1361050" cy="1814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3990" y="643725"/>
            <a:ext cx="2121212" cy="18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mmonSpirit Master">
  <a:themeElements>
    <a:clrScheme name="Custom 48">
      <a:dk1>
        <a:srgbClr val="000000"/>
      </a:dk1>
      <a:lt1>
        <a:srgbClr val="FFFFFF"/>
      </a:lt1>
      <a:dk2>
        <a:srgbClr val="565656"/>
      </a:dk2>
      <a:lt2>
        <a:srgbClr val="B94796"/>
      </a:lt2>
      <a:accent1>
        <a:srgbClr val="00AD8D"/>
      </a:accent1>
      <a:accent2>
        <a:srgbClr val="F4794A"/>
      </a:accent2>
      <a:accent3>
        <a:srgbClr val="6C5EA5"/>
      </a:accent3>
      <a:accent4>
        <a:srgbClr val="F2A900"/>
      </a:accent4>
      <a:accent5>
        <a:srgbClr val="8F3A49"/>
      </a:accent5>
      <a:accent6>
        <a:srgbClr val="477F3B"/>
      </a:accent6>
      <a:hlink>
        <a:srgbClr val="0000FF"/>
      </a:hlink>
      <a:folHlink>
        <a:srgbClr val="00AD8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mmonSpirit Master">
  <a:themeElements>
    <a:clrScheme name="Custom 48">
      <a:dk1>
        <a:srgbClr val="000000"/>
      </a:dk1>
      <a:lt1>
        <a:srgbClr val="FFFFFF"/>
      </a:lt1>
      <a:dk2>
        <a:srgbClr val="565656"/>
      </a:dk2>
      <a:lt2>
        <a:srgbClr val="B94796"/>
      </a:lt2>
      <a:accent1>
        <a:srgbClr val="00AD8D"/>
      </a:accent1>
      <a:accent2>
        <a:srgbClr val="F4794A"/>
      </a:accent2>
      <a:accent3>
        <a:srgbClr val="6C5EA5"/>
      </a:accent3>
      <a:accent4>
        <a:srgbClr val="F2A900"/>
      </a:accent4>
      <a:accent5>
        <a:srgbClr val="8F3A49"/>
      </a:accent5>
      <a:accent6>
        <a:srgbClr val="477F3B"/>
      </a:accent6>
      <a:hlink>
        <a:srgbClr val="0000FF"/>
      </a:hlink>
      <a:folHlink>
        <a:srgbClr val="00AD8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689A03"/>
      </a:dk1>
      <a:lt1>
        <a:srgbClr val="98979A"/>
      </a:lt1>
      <a:dk2>
        <a:srgbClr val="A7A7A7"/>
      </a:dk2>
      <a:lt2>
        <a:srgbClr val="535353"/>
      </a:lt2>
      <a:accent1>
        <a:srgbClr val="CB5799"/>
      </a:accent1>
      <a:accent2>
        <a:srgbClr val="149E8F"/>
      </a:accent2>
      <a:accent3>
        <a:srgbClr val="EF683D"/>
      </a:accent3>
      <a:accent4>
        <a:srgbClr val="7F4997"/>
      </a:accent4>
      <a:accent5>
        <a:srgbClr val="98979A"/>
      </a:accent5>
      <a:accent6>
        <a:srgbClr val="BBBBB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2191</Words>
  <Application>Microsoft Macintosh PowerPoint</Application>
  <PresentationFormat>On-screen Show (16:9)</PresentationFormat>
  <Paragraphs>499</Paragraphs>
  <Slides>140</Slides>
  <Notes>140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140</vt:i4>
      </vt:variant>
    </vt:vector>
  </HeadingPairs>
  <TitlesOfParts>
    <vt:vector size="145" baseType="lpstr">
      <vt:lpstr>Montserrat SemiBold</vt:lpstr>
      <vt:lpstr>Arial</vt:lpstr>
      <vt:lpstr>Montserrat</vt:lpstr>
      <vt:lpstr>CommonSpirit Master</vt:lpstr>
      <vt:lpstr>CommonSpirit Master</vt:lpstr>
      <vt:lpstr>West Division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Southwest Division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Southeast Division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Texas Division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Midwest Division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Pacific Northwest Division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 Employees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Overall Winners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Judging Criteria</vt:lpstr>
      <vt:lpstr>Panel of judges</vt:lpstr>
      <vt:lpstr>Academic Excellence: Academic Institution Award </vt:lpstr>
      <vt:lpstr>Academic Excellence: Academic Institution Award</vt:lpstr>
      <vt:lpstr>Academic Excellence: Academic Institution Award</vt:lpstr>
      <vt:lpstr>Academic Excellence: Academic Institution Award</vt:lpstr>
      <vt:lpstr>Academic Excellence: Academic Institution Award</vt:lpstr>
      <vt:lpstr>Academic Excellence: Community Award</vt:lpstr>
      <vt:lpstr>Academic Excellence: Community Award</vt:lpstr>
      <vt:lpstr>Academic Excellence: CommonSpirit Health Mission Award</vt:lpstr>
      <vt:lpstr>Academic Excellence: Academic Institution Award &amp; Overall Winner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Division</dc:title>
  <dc:subject/>
  <dc:creator/>
  <cp:keywords/>
  <dc:description/>
  <cp:lastModifiedBy>Microsoft Office User</cp:lastModifiedBy>
  <cp:revision>1</cp:revision>
  <dcterms:modified xsi:type="dcterms:W3CDTF">2022-05-03T19:32:54Z</dcterms:modified>
  <cp:category/>
</cp:coreProperties>
</file>